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266" r:id="rId5"/>
    <p:sldId id="260" r:id="rId6"/>
    <p:sldId id="431" r:id="rId7"/>
    <p:sldId id="432" r:id="rId8"/>
    <p:sldId id="334" r:id="rId9"/>
    <p:sldId id="337" r:id="rId10"/>
    <p:sldId id="338" r:id="rId11"/>
    <p:sldId id="339" r:id="rId12"/>
    <p:sldId id="340" r:id="rId13"/>
    <p:sldId id="341" r:id="rId14"/>
    <p:sldId id="377" r:id="rId15"/>
    <p:sldId id="378" r:id="rId16"/>
    <p:sldId id="379" r:id="rId17"/>
    <p:sldId id="380" r:id="rId18"/>
    <p:sldId id="258" r:id="rId19"/>
    <p:sldId id="382" r:id="rId20"/>
    <p:sldId id="383" r:id="rId21"/>
    <p:sldId id="384" r:id="rId22"/>
    <p:sldId id="385" r:id="rId23"/>
    <p:sldId id="386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88" r:id="rId32"/>
    <p:sldId id="389" r:id="rId33"/>
    <p:sldId id="390" r:id="rId34"/>
    <p:sldId id="264" r:id="rId35"/>
    <p:sldId id="265" r:id="rId36"/>
    <p:sldId id="271" r:id="rId37"/>
    <p:sldId id="268" r:id="rId38"/>
    <p:sldId id="269" r:id="rId39"/>
    <p:sldId id="270" r:id="rId40"/>
    <p:sldId id="277" r:id="rId41"/>
    <p:sldId id="272" r:id="rId42"/>
    <p:sldId id="278" r:id="rId43"/>
    <p:sldId id="273" r:id="rId44"/>
    <p:sldId id="274" r:id="rId45"/>
    <p:sldId id="275" r:id="rId46"/>
    <p:sldId id="279" r:id="rId47"/>
    <p:sldId id="276" r:id="rId48"/>
    <p:sldId id="285" r:id="rId49"/>
    <p:sldId id="280" r:id="rId50"/>
    <p:sldId id="281" r:id="rId51"/>
    <p:sldId id="286" r:id="rId52"/>
    <p:sldId id="287" r:id="rId53"/>
    <p:sldId id="282" r:id="rId54"/>
    <p:sldId id="288" r:id="rId55"/>
    <p:sldId id="283" r:id="rId56"/>
    <p:sldId id="284" r:id="rId57"/>
    <p:sldId id="289" r:id="rId58"/>
    <p:sldId id="290" r:id="rId59"/>
    <p:sldId id="291" r:id="rId60"/>
    <p:sldId id="292" r:id="rId61"/>
    <p:sldId id="293" r:id="rId62"/>
    <p:sldId id="294" r:id="rId63"/>
    <p:sldId id="295" r:id="rId64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2A4"/>
    <a:srgbClr val="F77A08"/>
    <a:srgbClr val="0E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>
        <p:scale>
          <a:sx n="59" d="100"/>
          <a:sy n="59" d="100"/>
        </p:scale>
        <p:origin x="-1908" y="-1188"/>
      </p:cViewPr>
      <p:guideLst>
        <p:guide orient="horz" pos="2280"/>
        <p:guide pos="50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5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hdphoto" Target="../media/image44.wdp"/><Relationship Id="rId1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microsoft.com/office/2007/relationships/hdphoto" Target="../media/image46.wdp"/><Relationship Id="rId2" Type="http://schemas.openxmlformats.org/officeDocument/2006/relationships/image" Target="../media/image45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443210" y="2046720"/>
            <a:ext cx="2828034" cy="2828034"/>
            <a:chOff x="1705099" y="2564904"/>
            <a:chExt cx="1800200" cy="1800200"/>
          </a:xfrm>
        </p:grpSpPr>
        <p:sp>
          <p:nvSpPr>
            <p:cNvPr id="57" name="椭圆 5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53070" y="2714514"/>
            <a:ext cx="2844317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es</a:t>
            </a:r>
            <a:endParaRPr lang="en-US" altLang="zh-CN" sz="88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45059" y="-2259631"/>
            <a:ext cx="3024336" cy="724648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flipH="1">
            <a:off x="3951442" y="4302925"/>
            <a:ext cx="417953" cy="417953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1443210" y="4736938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768995" y="3265628"/>
            <a:ext cx="344324" cy="34432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 flipH="1">
            <a:off x="2294685" y="5008694"/>
            <a:ext cx="580544" cy="580546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2310341" y="1529033"/>
            <a:ext cx="564888" cy="564890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flipH="1">
            <a:off x="1777107" y="210548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 flipH="1">
            <a:off x="3582665" y="1743581"/>
            <a:ext cx="275632" cy="275632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4837447" y="2867745"/>
            <a:ext cx="61926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37447" y="2924944"/>
            <a:ext cx="61926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1363" y="2924944"/>
            <a:ext cx="77048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elasticsearch</a:t>
            </a:r>
            <a:r>
              <a:rPr lang="zh-CN" altLang="en-US" sz="5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endParaRPr lang="zh-CN" altLang="en-US" sz="5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4837447" y="3789040"/>
            <a:ext cx="61926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837447" y="3846239"/>
            <a:ext cx="61926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4837289" y="4041382"/>
            <a:ext cx="6171415" cy="338554"/>
            <a:chOff x="2992618" y="3469364"/>
            <a:chExt cx="6358413" cy="338554"/>
          </a:xfrm>
        </p:grpSpPr>
        <p:sp>
          <p:nvSpPr>
            <p:cNvPr id="83" name="矩形 82"/>
            <p:cNvSpPr>
              <a:spLocks noChangeArrowheads="1"/>
            </p:cNvSpPr>
            <p:nvPr/>
          </p:nvSpPr>
          <p:spPr bwMode="auto">
            <a:xfrm>
              <a:off x="3898035" y="3469364"/>
              <a:ext cx="4395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endParaRPr lang="zh-CN" altLang="en-US" sz="1600" dirty="0">
                <a:solidFill>
                  <a:srgbClr val="00B050"/>
                </a:solidFill>
                <a:latin typeface="Impact MT Std" pitchFamily="34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 bwMode="auto">
            <a:xfrm>
              <a:off x="2992618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1433" y="3609064"/>
              <a:ext cx="1769598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</p:grpSp>
      <p:sp>
        <p:nvSpPr>
          <p:cNvPr id="86" name="矩形 85"/>
          <p:cNvSpPr/>
          <p:nvPr/>
        </p:nvSpPr>
        <p:spPr>
          <a:xfrm>
            <a:off x="6722562" y="4011297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77A08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1600" dirty="0">
              <a:solidFill>
                <a:srgbClr val="F77A08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41703" y="4672413"/>
            <a:ext cx="1584176" cy="484779"/>
            <a:chOff x="2713211" y="2267658"/>
            <a:chExt cx="1584176" cy="484779"/>
          </a:xfrm>
        </p:grpSpPr>
        <p:sp>
          <p:nvSpPr>
            <p:cNvPr id="88" name="圆角矩形 87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文本框 26"/>
          <p:cNvSpPr txBox="1"/>
          <p:nvPr/>
        </p:nvSpPr>
        <p:spPr>
          <a:xfrm>
            <a:off x="7322028" y="4749186"/>
            <a:ext cx="13670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杨成举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1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801"/>
                            </p:stCondLst>
                            <p:childTnLst>
                              <p:par>
                                <p:cTn id="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  <p:bldLst>
      <p:bldP spid="59" grpId="0"/>
      <p:bldP spid="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/>
      <p:bldP spid="86" grpId="0"/>
      <p:bldP spid="90" grpId="0"/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3" name="图片 2" descr="Xnip2020-07-10_14-13-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5" y="535305"/>
            <a:ext cx="8082915" cy="3407410"/>
          </a:xfrm>
          <a:prstGeom prst="rect">
            <a:avLst/>
          </a:prstGeom>
        </p:spPr>
      </p:pic>
      <p:pic>
        <p:nvPicPr>
          <p:cNvPr id="4" name="图片 3" descr="Xnip2020-07-10_14-18-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4123690"/>
            <a:ext cx="6167755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类比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2" name="图片 1" descr="Xnip2020-07-10_14-23-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402080"/>
            <a:ext cx="10058400" cy="398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create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create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5528945" y="1874520"/>
            <a:ext cx="56769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创建文档支持自动生成</a:t>
            </a:r>
            <a:r>
              <a:rPr lang="en-US" altLang="zh-CN" sz="2000"/>
              <a:t>id </a:t>
            </a:r>
            <a:r>
              <a:rPr lang="zh-CN" altLang="en-US" sz="2000"/>
              <a:t>和指定生成两种方式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通过地要用</a:t>
            </a:r>
            <a:r>
              <a:rPr lang="en-US" altLang="zh-CN" sz="2000"/>
              <a:t>post /users/_doc </a:t>
            </a:r>
            <a:r>
              <a:rPr lang="zh-CN" altLang="en-US" sz="2000"/>
              <a:t>系统回自动生成 </a:t>
            </a:r>
            <a:r>
              <a:rPr lang="en-US" altLang="zh-CN" sz="2000"/>
              <a:t>document id</a:t>
            </a:r>
            <a:endParaRPr lang="en-US" altLang="zh-CN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使用 </a:t>
            </a:r>
            <a:r>
              <a:rPr lang="en-US" altLang="zh-CN" sz="2000"/>
              <a:t>http put user/_create/1 </a:t>
            </a:r>
            <a:r>
              <a:rPr lang="zh-CN" altLang="en-US" sz="2000"/>
              <a:t>创建时 </a:t>
            </a:r>
            <a:r>
              <a:rPr lang="en-US" altLang="zh-CN" sz="2000"/>
              <a:t>uri </a:t>
            </a:r>
            <a:r>
              <a:rPr lang="zh-CN" altLang="en-US" sz="2000"/>
              <a:t>中显示指定</a:t>
            </a:r>
            <a:r>
              <a:rPr lang="en-US" altLang="zh-CN" sz="2000"/>
              <a:t>_create </a:t>
            </a:r>
            <a:r>
              <a:rPr lang="zh-CN" altLang="en-US" sz="2000"/>
              <a:t>此时如果</a:t>
            </a:r>
            <a:r>
              <a:rPr lang="en-US" altLang="zh-CN" sz="2000"/>
              <a:t>ID</a:t>
            </a:r>
            <a:r>
              <a:rPr lang="zh-CN" altLang="en-US" sz="2000"/>
              <a:t>该文档存在操作失败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280795"/>
            <a:ext cx="4338955" cy="458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get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get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5528945" y="1874520"/>
            <a:ext cx="56769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找到文档，</a:t>
            </a:r>
            <a:r>
              <a:rPr lang="en-US" altLang="zh-CN" sz="2000"/>
              <a:t>http </a:t>
            </a:r>
            <a:r>
              <a:rPr lang="zh-CN" altLang="en-US" sz="2000"/>
              <a:t>返回 </a:t>
            </a:r>
            <a:r>
              <a:rPr lang="en-US" altLang="zh-CN" sz="2000"/>
              <a:t>200</a:t>
            </a:r>
            <a:endParaRPr lang="en-US" altLang="zh-CN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找不到文档 </a:t>
            </a:r>
            <a:r>
              <a:rPr lang="en-US" altLang="zh-CN" sz="2000"/>
              <a:t>http </a:t>
            </a:r>
            <a:r>
              <a:rPr lang="zh-CN" altLang="en-US" sz="2000"/>
              <a:t>返回 </a:t>
            </a:r>
            <a:r>
              <a:rPr lang="en-US" altLang="zh-CN" sz="2000"/>
              <a:t>404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文档元信息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索引名称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文档类型 </a:t>
            </a:r>
            <a:r>
              <a:rPr lang="en-US" altLang="zh-CN" sz="2000"/>
              <a:t>7.x </a:t>
            </a:r>
            <a:r>
              <a:rPr lang="zh-CN" altLang="en-US" sz="2000"/>
              <a:t>后默认为 </a:t>
            </a:r>
            <a:r>
              <a:rPr lang="en-US" altLang="zh-CN" sz="2000"/>
              <a:t>_doc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id </a:t>
            </a:r>
            <a:r>
              <a:rPr lang="zh-CN" altLang="en-US" sz="2000"/>
              <a:t>主键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版本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文档所有原始信息</a:t>
            </a:r>
            <a:endParaRPr lang="en-US" altLang="zh-CN" sz="2000"/>
          </a:p>
          <a:p>
            <a:pPr marL="800100" lvl="1" indent="-342900">
              <a:lnSpc>
                <a:spcPct val="180000"/>
              </a:lnSpc>
              <a:buFont typeface="Arial" panose="020B0604020202090204" pitchFamily="34" charset="0"/>
              <a:buChar char="•"/>
            </a:pP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95680"/>
            <a:ext cx="41402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index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index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2085340" y="1205230"/>
            <a:ext cx="7776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/>
              <a:t>index </a:t>
            </a:r>
            <a:r>
              <a:rPr lang="zh-CN" altLang="en-US" sz="2000"/>
              <a:t>和 </a:t>
            </a:r>
            <a:r>
              <a:rPr lang="en-US" altLang="zh-CN" sz="2000"/>
              <a:t>create </a:t>
            </a:r>
            <a:r>
              <a:rPr lang="zh-CN" altLang="en-US" sz="2000"/>
              <a:t>不同的是：如果文档</a:t>
            </a:r>
            <a:r>
              <a:rPr lang="zh-CN" altLang="en-US" sz="2000" u="sng"/>
              <a:t>不存在，就索引新的文档。否则现有的文档删除，新的文档被索引。版本号 </a:t>
            </a:r>
            <a:r>
              <a:rPr lang="en-US" altLang="zh-CN" sz="2000" u="sng"/>
              <a:t>+1</a:t>
            </a:r>
            <a:endParaRPr lang="en-US" altLang="zh-CN" sz="2000" u="sng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110740"/>
            <a:ext cx="8544560" cy="411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update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update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1951355" y="1205230"/>
            <a:ext cx="7776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update </a:t>
            </a:r>
            <a:r>
              <a:rPr lang="zh-CN" altLang="en-US" sz="2000"/>
              <a:t>不会真正删除原来的文档，而是实时更新真正的数据</a:t>
            </a:r>
            <a:endParaRPr lang="zh-CN" altLang="en-US" sz="2000"/>
          </a:p>
          <a:p>
            <a:pPr marL="342900" indent="-34290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post </a:t>
            </a:r>
            <a:r>
              <a:rPr lang="zh-CN" altLang="en-US" sz="2000"/>
              <a:t>方法， 更新字段需要包含在 </a:t>
            </a:r>
            <a:r>
              <a:rPr lang="en-US" altLang="zh-CN" sz="2000"/>
              <a:t>doc </a:t>
            </a:r>
            <a:r>
              <a:rPr lang="zh-CN" altLang="en-US" sz="2000"/>
              <a:t>中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0" y="2036445"/>
            <a:ext cx="6922135" cy="307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64565" y="901700"/>
            <a:ext cx="2828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demo</a:t>
            </a:r>
            <a:endParaRPr lang="en-US" altLang="zh-CN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573530" y="1853565"/>
            <a:ext cx="51720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create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get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index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update document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bulk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bulk</a:t>
            </a:r>
            <a:endParaRPr lang="en-US" altLang="zh-CN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168400"/>
            <a:ext cx="5086350" cy="5189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5350" y="1168400"/>
            <a:ext cx="50196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支持在一次</a:t>
            </a:r>
            <a:r>
              <a:rPr lang="en-US" altLang="zh-CN" sz="2000"/>
              <a:t>api</a:t>
            </a:r>
            <a:r>
              <a:rPr lang="zh-CN" altLang="en-US" sz="2000"/>
              <a:t>调用中的批量操作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每次操作中单条失败不会影响其他的操作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返回包括每一条的操作结果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支持四种类型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index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create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update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delete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mget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935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mget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1874520"/>
            <a:ext cx="5957570" cy="4768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5" y="-252730"/>
            <a:ext cx="400494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6105" y="1201420"/>
            <a:ext cx="402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批量操作，可以减少网络连接所产生的开销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正排索引和倒排索引</a:t>
            </a:r>
            <a:endParaRPr lang="zh-CN" altLang="en-US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1454785"/>
            <a:ext cx="4819015" cy="4716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1454785"/>
            <a:ext cx="5093970" cy="469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555084" y="2506688"/>
            <a:ext cx="4735418" cy="1159817"/>
            <a:chOff x="4555084" y="2506688"/>
            <a:chExt cx="4735418" cy="1159817"/>
          </a:xfrm>
        </p:grpSpPr>
        <p:sp>
          <p:nvSpPr>
            <p:cNvPr id="86" name="圆角矩形 85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55084" y="1340770"/>
            <a:ext cx="4697323" cy="1015929"/>
            <a:chOff x="4555084" y="1340770"/>
            <a:chExt cx="4697323" cy="1015929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85" name="圆角矩形 8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55084" y="3648619"/>
            <a:ext cx="4697325" cy="1150703"/>
            <a:chOff x="4555084" y="3648619"/>
            <a:chExt cx="4697325" cy="1150703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87" name="圆角矩形 86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55084" y="4797154"/>
            <a:ext cx="4697323" cy="1152126"/>
            <a:chOff x="4555084" y="4797154"/>
            <a:chExt cx="4697323" cy="115212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91" name="圆角矩形 90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流程图: 手动输入 32"/>
          <p:cNvSpPr/>
          <p:nvPr/>
        </p:nvSpPr>
        <p:spPr>
          <a:xfrm flipH="1" flipV="1">
            <a:off x="4602651" y="1319476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梯形 93"/>
          <p:cNvSpPr/>
          <p:nvPr/>
        </p:nvSpPr>
        <p:spPr>
          <a:xfrm rot="5400000">
            <a:off x="4085362" y="2324824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梯形 94"/>
          <p:cNvSpPr/>
          <p:nvPr/>
        </p:nvSpPr>
        <p:spPr>
          <a:xfrm rot="5400000">
            <a:off x="4085362" y="3573821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梯形 95"/>
          <p:cNvSpPr/>
          <p:nvPr/>
        </p:nvSpPr>
        <p:spPr>
          <a:xfrm rot="5400000">
            <a:off x="4085362" y="4800795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手动输入 32"/>
          <p:cNvSpPr/>
          <p:nvPr/>
        </p:nvSpPr>
        <p:spPr>
          <a:xfrm flipH="1">
            <a:off x="4614203" y="5485864"/>
            <a:ext cx="345594" cy="3627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208476" y="1340768"/>
            <a:ext cx="1117236" cy="962801"/>
            <a:chOff x="3208476" y="1556792"/>
            <a:chExt cx="1117236" cy="962801"/>
          </a:xfrm>
        </p:grpSpPr>
        <p:grpSp>
          <p:nvGrpSpPr>
            <p:cNvPr id="88" name="组合 8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99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0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3208476" y="2492896"/>
            <a:ext cx="1117236" cy="971914"/>
            <a:chOff x="3208476" y="2708920"/>
            <a:chExt cx="1117236" cy="971914"/>
          </a:xfrm>
        </p:grpSpPr>
        <p:grpSp>
          <p:nvGrpSpPr>
            <p:cNvPr id="68" name="组合 67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69" name="圆角矩形 6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208476" y="2708920"/>
              <a:ext cx="1039305" cy="912152"/>
              <a:chOff x="2633251" y="1679328"/>
              <a:chExt cx="1039305" cy="912152"/>
            </a:xfrm>
          </p:grpSpPr>
          <p:sp>
            <p:nvSpPr>
              <p:cNvPr id="102" name="文本框 43"/>
              <p:cNvSpPr txBox="1"/>
              <p:nvPr/>
            </p:nvSpPr>
            <p:spPr>
              <a:xfrm>
                <a:off x="2642042" y="1679328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3" name="文本框 44"/>
              <p:cNvSpPr txBox="1"/>
              <p:nvPr/>
            </p:nvSpPr>
            <p:spPr>
              <a:xfrm>
                <a:off x="2633251" y="2283703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208476" y="3645024"/>
            <a:ext cx="1117236" cy="958123"/>
            <a:chOff x="3208476" y="3861048"/>
            <a:chExt cx="1117236" cy="958123"/>
          </a:xfrm>
        </p:grpSpPr>
        <p:grpSp>
          <p:nvGrpSpPr>
            <p:cNvPr id="71" name="组合 70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208476" y="3873242"/>
              <a:ext cx="1039305" cy="864306"/>
              <a:chOff x="2633251" y="1704765"/>
              <a:chExt cx="1039305" cy="864306"/>
            </a:xfrm>
          </p:grpSpPr>
          <p:sp>
            <p:nvSpPr>
              <p:cNvPr id="105" name="文本框 46"/>
              <p:cNvSpPr txBox="1"/>
              <p:nvPr/>
            </p:nvSpPr>
            <p:spPr>
              <a:xfrm>
                <a:off x="2642042" y="1704765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6" name="文本框 47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3194865" y="4797152"/>
            <a:ext cx="1130847" cy="958123"/>
            <a:chOff x="3194865" y="5013176"/>
            <a:chExt cx="1130847" cy="958123"/>
          </a:xfrm>
        </p:grpSpPr>
        <p:grpSp>
          <p:nvGrpSpPr>
            <p:cNvPr id="74" name="组合 73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194865" y="5013176"/>
              <a:ext cx="1044125" cy="879845"/>
              <a:chOff x="2619640" y="1689226"/>
              <a:chExt cx="1044125" cy="879845"/>
            </a:xfrm>
          </p:grpSpPr>
          <p:sp>
            <p:nvSpPr>
              <p:cNvPr id="108" name="文本框 49"/>
              <p:cNvSpPr txBox="1"/>
              <p:nvPr/>
            </p:nvSpPr>
            <p:spPr>
              <a:xfrm>
                <a:off x="2619640" y="168922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9" name="文本框 50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0" name="文本框 52"/>
          <p:cNvSpPr txBox="1"/>
          <p:nvPr/>
        </p:nvSpPr>
        <p:spPr>
          <a:xfrm>
            <a:off x="5850227" y="1426916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53"/>
          <p:cNvSpPr txBox="1"/>
          <p:nvPr/>
        </p:nvSpPr>
        <p:spPr>
          <a:xfrm>
            <a:off x="5681897" y="1856097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入门、历史、概念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Group 4"/>
          <p:cNvGrpSpPr>
            <a:grpSpLocks noChangeAspect="1"/>
          </p:cNvGrpSpPr>
          <p:nvPr/>
        </p:nvGrpSpPr>
        <p:grpSpPr bwMode="auto">
          <a:xfrm>
            <a:off x="5559532" y="1414281"/>
            <a:ext cx="299144" cy="350562"/>
            <a:chOff x="1776" y="1776"/>
            <a:chExt cx="64" cy="75"/>
          </a:xfrm>
          <a:solidFill>
            <a:srgbClr val="0E647C"/>
          </a:solidFill>
          <a:effectLst/>
        </p:grpSpPr>
        <p:sp>
          <p:nvSpPr>
            <p:cNvPr id="113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8"/>
          <p:cNvGrpSpPr>
            <a:grpSpLocks noChangeAspect="1"/>
          </p:cNvGrpSpPr>
          <p:nvPr/>
        </p:nvGrpSpPr>
        <p:grpSpPr bwMode="auto">
          <a:xfrm>
            <a:off x="5590271" y="2548392"/>
            <a:ext cx="334186" cy="311400"/>
            <a:chOff x="3802" y="2858"/>
            <a:chExt cx="616" cy="574"/>
          </a:xfrm>
          <a:solidFill>
            <a:srgbClr val="2DB2A4"/>
          </a:solidFill>
          <a:effectLst/>
        </p:grpSpPr>
        <p:sp>
          <p:nvSpPr>
            <p:cNvPr id="118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Group 13"/>
          <p:cNvGrpSpPr>
            <a:grpSpLocks noChangeAspect="1"/>
          </p:cNvGrpSpPr>
          <p:nvPr/>
        </p:nvGrpSpPr>
        <p:grpSpPr bwMode="auto">
          <a:xfrm>
            <a:off x="5755306" y="3681204"/>
            <a:ext cx="364796" cy="369104"/>
            <a:chOff x="2426" y="2781"/>
            <a:chExt cx="593" cy="600"/>
          </a:xfrm>
          <a:solidFill>
            <a:srgbClr val="F77A08"/>
          </a:solidFill>
          <a:effectLst/>
        </p:grpSpPr>
        <p:sp>
          <p:nvSpPr>
            <p:cNvPr id="124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765282" y="4850223"/>
            <a:ext cx="344844" cy="375260"/>
            <a:chOff x="4873620" y="1965325"/>
            <a:chExt cx="269882" cy="293688"/>
          </a:xfrm>
          <a:solidFill>
            <a:srgbClr val="92D050"/>
          </a:solidFill>
          <a:effectLst/>
        </p:grpSpPr>
        <p:sp>
          <p:nvSpPr>
            <p:cNvPr id="127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文本框 73"/>
          <p:cNvSpPr txBox="1"/>
          <p:nvPr/>
        </p:nvSpPr>
        <p:spPr>
          <a:xfrm>
            <a:off x="5986117" y="2548317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24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74"/>
          <p:cNvSpPr txBox="1"/>
          <p:nvPr/>
        </p:nvSpPr>
        <p:spPr>
          <a:xfrm>
            <a:off x="5681897" y="3003533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索引、检索、文档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75"/>
          <p:cNvSpPr txBox="1"/>
          <p:nvPr/>
        </p:nvSpPr>
        <p:spPr>
          <a:xfrm>
            <a:off x="6120102" y="3681126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项目整合</a:t>
            </a:r>
            <a:endParaRPr lang="zh-CN" altLang="en-US" sz="2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76"/>
          <p:cNvSpPr txBox="1"/>
          <p:nvPr/>
        </p:nvSpPr>
        <p:spPr>
          <a:xfrm>
            <a:off x="5681897" y="4145232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77"/>
          <p:cNvSpPr txBox="1"/>
          <p:nvPr/>
        </p:nvSpPr>
        <p:spPr>
          <a:xfrm>
            <a:off x="6120102" y="4833185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zh-CN" altLang="en-US" sz="24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78"/>
          <p:cNvSpPr txBox="1"/>
          <p:nvPr/>
        </p:nvSpPr>
        <p:spPr>
          <a:xfrm>
            <a:off x="5681897" y="5294751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快速、全文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178614" y="1340769"/>
            <a:ext cx="452661" cy="443083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TextBox 148"/>
          <p:cNvSpPr txBox="1"/>
          <p:nvPr/>
        </p:nvSpPr>
        <p:spPr>
          <a:xfrm>
            <a:off x="4770648" y="188640"/>
            <a:ext cx="26230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 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97" grpId="0" animBg="1"/>
      <p:bldP spid="110" grpId="0"/>
      <p:bldP spid="111" grpId="0"/>
      <p:bldP spid="131" grpId="0"/>
      <p:bldP spid="132" grpId="0"/>
      <p:bldP spid="133" grpId="0"/>
      <p:bldP spid="134" grpId="0"/>
      <p:bldP spid="135" grpId="0"/>
      <p:bldP spid="136" grpId="0"/>
      <p:bldP spid="92" grpId="0" animBg="1"/>
      <p:bldP spid="149" grpId="0"/>
      <p:bldP spid="1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正排索引和倒排索引</a:t>
            </a:r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05" y="1579880"/>
            <a:ext cx="5245100" cy="353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715770"/>
            <a:ext cx="6404610" cy="325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倒排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倒排的核心组成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607185"/>
            <a:ext cx="8366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倒排索引包含两部分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单词词典（Term Dictionary）记录所有文档的单词，记录单词倒排列表的关联关系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单词词典一般比较大，可以通过 B+树实现，以满足查询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倒排列表（positing list） 记录单词对应的文档结合，由倒排索引项组成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倒排索引项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文档id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词频TF 改单词在文档中出现的次数，用于相关性算分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位置(Position)-单词在文档中分词的位置。用于语句搜索(phrase query)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偏移(offset)-记录单词的开始结束位置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search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1244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search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732915" y="1034415"/>
            <a:ext cx="8462010" cy="3319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10000"/>
              </a:lnSpc>
            </a:pPr>
            <a:r>
              <a:rPr lang="zh-CN" altLang="en-US" sz="2000"/>
              <a:t>•URI Search</a:t>
            </a:r>
            <a:endParaRPr lang="zh-CN" altLang="en-US" sz="2000"/>
          </a:p>
          <a:p>
            <a:pPr>
              <a:lnSpc>
                <a:spcPct val="210000"/>
              </a:lnSpc>
            </a:pPr>
            <a:r>
              <a:rPr lang="zh-CN" altLang="en-US" sz="2000"/>
              <a:t>。在URL中使用查询参数</a:t>
            </a:r>
            <a:endParaRPr lang="zh-CN" altLang="en-US" sz="2000"/>
          </a:p>
          <a:p>
            <a:pPr>
              <a:lnSpc>
                <a:spcPct val="210000"/>
              </a:lnSpc>
            </a:pPr>
            <a:r>
              <a:rPr lang="zh-CN" altLang="en-US" sz="2000"/>
              <a:t>•Request Body Search</a:t>
            </a:r>
            <a:endParaRPr lang="zh-CN" altLang="en-US" sz="2000"/>
          </a:p>
          <a:p>
            <a:pPr>
              <a:lnSpc>
                <a:spcPct val="210000"/>
              </a:lnSpc>
            </a:pPr>
            <a:r>
              <a:rPr lang="zh-CN" altLang="en-US" sz="2000"/>
              <a:t>。使用Elasticsearch提供的，基于JSON格式的更加完备的</a:t>
            </a:r>
            <a:endParaRPr lang="zh-CN" altLang="en-US" sz="2000"/>
          </a:p>
          <a:p>
            <a:pPr>
              <a:lnSpc>
                <a:spcPct val="210000"/>
              </a:lnSpc>
            </a:pPr>
            <a:r>
              <a:rPr lang="zh-CN" altLang="en-US" sz="2000"/>
              <a:t>Query Domain Specific Language (DSL)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4219575"/>
            <a:ext cx="9601200" cy="238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相关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1244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搜索相关性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5031105" cy="3319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10000"/>
              </a:lnSpc>
            </a:pPr>
            <a:r>
              <a:rPr lang="zh-CN" altLang="en-US" sz="2000"/>
              <a:t>•搜索是用户和搜索引擎的对话</a:t>
            </a:r>
            <a:endParaRPr lang="zh-CN" altLang="en-US" sz="2000"/>
          </a:p>
          <a:p>
            <a:pPr>
              <a:lnSpc>
                <a:spcPct val="210000"/>
              </a:lnSpc>
            </a:pPr>
            <a:r>
              <a:rPr lang="zh-CN" altLang="en-US" sz="2000"/>
              <a:t>•用户关心的是搜索结果的相关性</a:t>
            </a:r>
            <a:endParaRPr lang="zh-CN" altLang="en-US" sz="2000"/>
          </a:p>
          <a:p>
            <a:pPr lvl="1">
              <a:lnSpc>
                <a:spcPct val="210000"/>
              </a:lnSpc>
            </a:pPr>
            <a:r>
              <a:rPr lang="zh-CN" altLang="en-US" sz="2000"/>
              <a:t>是否可以找到所有相关的内容</a:t>
            </a:r>
            <a:endParaRPr lang="zh-CN" altLang="en-US" sz="2000"/>
          </a:p>
          <a:p>
            <a:pPr lvl="1">
              <a:lnSpc>
                <a:spcPct val="210000"/>
              </a:lnSpc>
            </a:pPr>
            <a:r>
              <a:rPr lang="zh-CN" altLang="en-US" sz="2000"/>
              <a:t>有多少不相关的内容被返回了</a:t>
            </a:r>
            <a:endParaRPr lang="zh-CN" altLang="en-US" sz="2000"/>
          </a:p>
          <a:p>
            <a:pPr lvl="1">
              <a:lnSpc>
                <a:spcPct val="210000"/>
              </a:lnSpc>
            </a:pPr>
            <a:r>
              <a:rPr lang="zh-CN" altLang="en-US" sz="2000"/>
              <a:t>文档的打分是否合理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0" y="1363345"/>
            <a:ext cx="5092700" cy="374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URL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1244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URL query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9547225" cy="2581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/>
              <a:t>GET /movies/_search?q=2012&amp;df=title&amp;sort=year:desc&amp;from=0&amp;size=10&amp;timeout=1s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 {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“profile”: true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}</a:t>
            </a: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q指定查询语句，使用Query String Syntax • df默认字段，不指定时 • Sort排序/ from和size用于分页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Profile可以查看查询是如何被执行的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DSL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1244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body query &amp; DSL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9547225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 sz="2000"/>
              <a:t>• 将查询语句通过HTTP Requedt Body发送给Elasticsearch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• Query DSL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POST /movies,404_idx/_search?ignore_unavailable=true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"profile": true,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"query": {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"match_all: {}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en-US" altLang="zh-CN" sz="2000"/>
              <a:t>}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DSL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1244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body query &amp; DSL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954722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 sz="2000"/>
              <a:t>分页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排序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脚本字段（相当于关系型数据库列计算）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en-US" altLang="zh-CN" sz="2000"/>
              <a:t>term </a:t>
            </a:r>
            <a:r>
              <a:rPr lang="zh-CN" altLang="en-US" sz="2000"/>
              <a:t>（整体查询）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en-US" altLang="zh-CN" sz="2000"/>
              <a:t>match </a:t>
            </a:r>
            <a:r>
              <a:rPr lang="zh-CN" altLang="en-US" sz="2000"/>
              <a:t>（全文搜索）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zh-CN" altLang="en-US" sz="2000"/>
              <a:t>match_phrase （短语搜索，需要结果中也包含所有的分词）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en-US" altLang="zh-CN" sz="2000"/>
              <a:t>query_string </a:t>
            </a:r>
            <a:r>
              <a:rPr lang="zh-CN" altLang="en-US" sz="2000"/>
              <a:t>（在所有字段中搜索，范围更广泛。也可以指定查询字段数组）</a:t>
            </a:r>
            <a:endParaRPr lang="zh-CN" altLang="en-US" sz="2000"/>
          </a:p>
          <a:p>
            <a:pPr>
              <a:lnSpc>
                <a:spcPct val="170000"/>
              </a:lnSpc>
            </a:pPr>
            <a:r>
              <a:rPr lang="en-US" altLang="zh-CN" sz="2000"/>
              <a:t>simple_query_string </a:t>
            </a:r>
            <a:r>
              <a:rPr lang="zh-CN" altLang="en-US" sz="2000"/>
              <a:t>（逻辑语法操作）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term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9790" y="458470"/>
            <a:ext cx="5538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term </a:t>
            </a:r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查询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95472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/>
              <a:t>●Term 的重要性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●Term 是表达语意的最小单位。搜索和利用统计语言模型进行自然语言处理都需要处理 Term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●特点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●Term Level Query: Term Query / Range Query / Exists Query / Prefix Query /Wildcard Query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●在 ES 中，Term 查询，对输入不做分词。会将输入作为一个整体，在倒排索引中查找准确的词项，并且使用相关度算分公式为每个包含该词项的文档进行相关度算分 – 例如“Apple Store”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●可以通过 Constant Score 将查询转换成一个 Filtering，避免算分，并利用缓存，提高性能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45847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全文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9790" y="458470"/>
            <a:ext cx="5538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全文查询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920" y="1443990"/>
            <a:ext cx="95472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/>
              <a:t>●基于全文本的查找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●Match Query / Match Phrase Query / Query String Query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●特点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●索引和搜索时都会进行分词，查询字符串先传递到一个合适的分词器，然后生成一个供查询的词项列表</a:t>
            </a:r>
            <a:endParaRPr lang="zh-CN" altLang="en-US"/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●查询时候，先会对输入的查询进行分词，然后每个词项逐个进行底层的查询，最终将结果进行合并。并为每个文档生成一个算分。- 例如查 “Matrix reloaded”，会查到包括 Matrix 或者 reload的所有结果。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分词器介绍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597660" y="792480"/>
            <a:ext cx="83667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•Analysis —文本分析是把全文本转换一系列单词(term / token)的过程，也叫分词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•Analysis是通过Analyzer来实现的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可使用Elasticsearch内置的分析器/或者按需定制化分析器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分词器是专门处理分词的组件，Analyzer由三部分组成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Character Filters （针对原始文本处理，例如去除html） / Tokenizer （按照规则 切分为单词）/ Token Filter （将切分的的单词进行加工，小写，删除stopwords, 增加同义词）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分词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3829685"/>
            <a:ext cx="8274685" cy="283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/>
        </p:nvSpPr>
        <p:spPr>
          <a:xfrm>
            <a:off x="2281163" y="2064006"/>
            <a:ext cx="7632848" cy="332168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开源、快速检索分布式搜索引擎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应用广泛、高性能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容易使用、容易扩展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下载量</a:t>
            </a:r>
            <a:r>
              <a:rPr lang="en-US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社区成员</a:t>
            </a:r>
            <a:r>
              <a:rPr lang="en-US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7200+</a:t>
            </a:r>
            <a:endParaRPr lang="en-US" altLang="zh-CN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分布在</a:t>
            </a:r>
            <a:r>
              <a:rPr lang="en-US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多个国家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市值超过</a:t>
            </a:r>
            <a:r>
              <a:rPr lang="en-US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1012190" y="79763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1230156" y="1200641"/>
            <a:ext cx="117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序言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/>
      <p:bldP spid="157" grpId="0"/>
      <p:bldP spid="158" grpId="0" animBg="1"/>
      <p:bldP spid="159" grpId="0" animBg="1"/>
      <p:bldP spid="160" grpId="0" animBg="1"/>
      <p:bldP spid="169" grpId="0" bldLvl="0" animBg="1"/>
      <p:bldP spid="171" grpId="0" animBg="1"/>
      <p:bldP spid="1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elasticsearch </a:t>
            </a:r>
            <a:r>
              <a:rPr lang="zh-CN" altLang="en-US" sz="3200" b="1"/>
              <a:t>内置分词器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167130"/>
            <a:ext cx="83667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000"/>
              <a:t>•Standard Analyzer 一默认分词器，按词切分，小写处理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•Simple Analyzer 一按照非字母切分（符号被过滤），小写处理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•Stop Analyzer 一小写处理，停用词过滤（the, a, is）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•Whitespace Analyzer —按照空格切分，不转小写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•Keyword Analyzer —不分词，直接将输入当作输出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•Patter Analyzer —正则表达式，默认\W+ （非字符分隔）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•Language -提供了30多种常见语言的分词器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Customer Analyzer自定义分词器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内置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中文的难点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167130"/>
            <a:ext cx="83667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000"/>
              <a:t>•中文句子，切分成一个一个词（不是一个个字）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•英文中，单词有自然的空格作为分隔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•一句中文，在不同的上下文，有不通的理解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 这个苹果，不大好吃/这个苹果，不大，好吃！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 一些例子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他说的确实在理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这事的确定不下来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方便面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中文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663729" y="1268760"/>
            <a:ext cx="5009922" cy="5009922"/>
          </a:xfrm>
          <a:prstGeom prst="ellipse">
            <a:avLst/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08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31849" y="1425946"/>
            <a:ext cx="1181362" cy="1181362"/>
            <a:chOff x="4009355" y="908720"/>
            <a:chExt cx="900100" cy="900100"/>
          </a:xfrm>
        </p:grpSpPr>
        <p:grpSp>
          <p:nvGrpSpPr>
            <p:cNvPr id="14" name="组合 13"/>
            <p:cNvGrpSpPr/>
            <p:nvPr/>
          </p:nvGrpSpPr>
          <p:grpSpPr>
            <a:xfrm>
              <a:off x="4009355" y="908720"/>
              <a:ext cx="900100" cy="900100"/>
              <a:chOff x="1705099" y="2564904"/>
              <a:chExt cx="1800200" cy="18002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KSO_Shape"/>
            <p:cNvSpPr/>
            <p:nvPr/>
          </p:nvSpPr>
          <p:spPr bwMode="auto">
            <a:xfrm>
              <a:off x="4199017" y="1179971"/>
              <a:ext cx="520775" cy="35759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0E647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008AF2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26"/>
          <p:cNvSpPr txBox="1"/>
          <p:nvPr/>
        </p:nvSpPr>
        <p:spPr>
          <a:xfrm>
            <a:off x="2821781" y="193831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13211" y="2267658"/>
            <a:ext cx="1584176" cy="484779"/>
            <a:chOff x="2713211" y="2267658"/>
            <a:chExt cx="1584176" cy="484779"/>
          </a:xfrm>
        </p:grpSpPr>
        <p:sp>
          <p:nvSpPr>
            <p:cNvPr id="20" name="圆角矩形 19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6"/>
          <p:cNvSpPr txBox="1"/>
          <p:nvPr/>
        </p:nvSpPr>
        <p:spPr>
          <a:xfrm>
            <a:off x="2821781" y="232538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韩梅梅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4386" y="286013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67176" y="285293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012" y="286013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4277" y="28592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0164" y="3756000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1940" y="37398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56897" y="330469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80859" y="330710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99235" y="3307103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7173" y="3311046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9965" y="37560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2216" y="37592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42618" y="4197281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80977" y="4659616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80977" y="4199931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06382" y="42054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78590" y="419557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04386" y="4657010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0977" y="5102082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83370" y="5099476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oopic@pic.com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897787" y="1219102"/>
            <a:ext cx="2484723" cy="2484723"/>
            <a:chOff x="1705099" y="2564904"/>
            <a:chExt cx="1800200" cy="1800200"/>
          </a:xfrm>
        </p:grpSpPr>
        <p:sp>
          <p:nvSpPr>
            <p:cNvPr id="44" name="椭圆 4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321723" y="4077072"/>
            <a:ext cx="4729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我们一起</a:t>
            </a:r>
            <a:endParaRPr lang="en-US" altLang="zh-CN" sz="28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创作企业的辉煌，</a:t>
            </a:r>
            <a:br>
              <a:rPr lang="en-US" altLang="zh-CN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一起实现我们的理想奋斗。</a:t>
            </a:r>
            <a:endParaRPr lang="zh-CN" altLang="en-US" sz="28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5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350"/>
                            </p:stCondLst>
                            <p:childTnLst>
                              <p:par>
                                <p:cTn id="1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3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8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团队成员介绍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99499" y="1677270"/>
            <a:ext cx="1657077" cy="1657077"/>
            <a:chOff x="1705099" y="2564904"/>
            <a:chExt cx="1800200" cy="1800200"/>
          </a:xfrm>
        </p:grpSpPr>
        <p:sp>
          <p:nvSpPr>
            <p:cNvPr id="13" name="椭圆 1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26"/>
          <p:cNvSpPr txBox="1"/>
          <p:nvPr/>
        </p:nvSpPr>
        <p:spPr>
          <a:xfrm>
            <a:off x="2144519" y="3419405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35949" y="3748745"/>
            <a:ext cx="1584176" cy="484779"/>
            <a:chOff x="2713211" y="2267658"/>
            <a:chExt cx="1584176" cy="484779"/>
          </a:xfrm>
        </p:grpSpPr>
        <p:sp>
          <p:nvSpPr>
            <p:cNvPr id="17" name="圆角矩形 16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26"/>
          <p:cNvSpPr txBox="1"/>
          <p:nvPr/>
        </p:nvSpPr>
        <p:spPr>
          <a:xfrm>
            <a:off x="2144519" y="3806468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韩梅梅</a:t>
            </a:r>
            <a:endParaRPr lang="zh-CN" altLang="en-US" b="1" spc="100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03822" y="4283501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28852" y="2677073"/>
            <a:ext cx="527724" cy="520849"/>
            <a:chOff x="6217935" y="1158425"/>
            <a:chExt cx="527724" cy="520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77040" y="1691213"/>
            <a:ext cx="1657077" cy="1657077"/>
            <a:chOff x="1705099" y="2564904"/>
            <a:chExt cx="1800200" cy="1800200"/>
          </a:xfrm>
        </p:grpSpPr>
        <p:sp>
          <p:nvSpPr>
            <p:cNvPr id="27" name="椭圆 2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154157" t="-31921" r="-211373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6"/>
          <p:cNvSpPr txBox="1"/>
          <p:nvPr/>
        </p:nvSpPr>
        <p:spPr>
          <a:xfrm>
            <a:off x="4322060" y="343334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13490" y="3762688"/>
            <a:ext cx="1584176" cy="484779"/>
            <a:chOff x="2713211" y="2267658"/>
            <a:chExt cx="1584176" cy="484779"/>
          </a:xfrm>
        </p:grpSpPr>
        <p:sp>
          <p:nvSpPr>
            <p:cNvPr id="31" name="圆角矩形 30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26"/>
          <p:cNvSpPr txBox="1"/>
          <p:nvPr/>
        </p:nvSpPr>
        <p:spPr>
          <a:xfrm>
            <a:off x="4322060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李雷雷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81363" y="4297444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306393" y="2691016"/>
            <a:ext cx="527724" cy="520849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74686" y="1691213"/>
            <a:ext cx="1657077" cy="1657077"/>
            <a:chOff x="1705099" y="2564904"/>
            <a:chExt cx="1800200" cy="1800200"/>
          </a:xfrm>
        </p:grpSpPr>
        <p:sp>
          <p:nvSpPr>
            <p:cNvPr id="41" name="椭圆 4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271190" t="-55327" r="-73534" b="-169764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26"/>
          <p:cNvSpPr txBox="1"/>
          <p:nvPr/>
        </p:nvSpPr>
        <p:spPr>
          <a:xfrm>
            <a:off x="6519706" y="343334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11136" y="3762688"/>
            <a:ext cx="1584176" cy="484779"/>
            <a:chOff x="2713211" y="2267658"/>
            <a:chExt cx="1584176" cy="484779"/>
          </a:xfrm>
        </p:grpSpPr>
        <p:sp>
          <p:nvSpPr>
            <p:cNvPr id="45" name="圆角矩形 44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26"/>
          <p:cNvSpPr txBox="1"/>
          <p:nvPr/>
        </p:nvSpPr>
        <p:spPr>
          <a:xfrm>
            <a:off x="6519706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郝美丽</a:t>
            </a:r>
            <a:endParaRPr lang="zh-CN" altLang="en-US" b="1" spc="100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9009" y="4297444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504039" y="2691016"/>
            <a:ext cx="527724" cy="520849"/>
            <a:chOff x="6217935" y="1158425"/>
            <a:chExt cx="527724" cy="520849"/>
          </a:xfrm>
        </p:grpSpPr>
        <p:grpSp>
          <p:nvGrpSpPr>
            <p:cNvPr id="50" name="组合 4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552227" y="1705156"/>
            <a:ext cx="1657077" cy="1657077"/>
            <a:chOff x="1705099" y="2564904"/>
            <a:chExt cx="1800200" cy="1800200"/>
          </a:xfrm>
        </p:grpSpPr>
        <p:sp>
          <p:nvSpPr>
            <p:cNvPr id="55" name="椭圆 5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341409" t="-44927" r="-13717" b="-11774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26"/>
          <p:cNvSpPr txBox="1"/>
          <p:nvPr/>
        </p:nvSpPr>
        <p:spPr>
          <a:xfrm>
            <a:off x="8697247" y="3447291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588677" y="3776631"/>
            <a:ext cx="1584176" cy="484779"/>
            <a:chOff x="2713211" y="2267658"/>
            <a:chExt cx="1584176" cy="484779"/>
          </a:xfrm>
        </p:grpSpPr>
        <p:sp>
          <p:nvSpPr>
            <p:cNvPr id="59" name="圆角矩形 58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26"/>
          <p:cNvSpPr txBox="1"/>
          <p:nvPr/>
        </p:nvSpPr>
        <p:spPr>
          <a:xfrm>
            <a:off x="8697247" y="3834354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韩冬冬</a:t>
            </a:r>
            <a:endParaRPr lang="zh-CN" altLang="en-US" b="1" spc="1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456550" y="4311387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9681580" y="2704959"/>
            <a:ext cx="527724" cy="520849"/>
            <a:chOff x="6217935" y="1158425"/>
            <a:chExt cx="527724" cy="520849"/>
          </a:xfrm>
        </p:grpSpPr>
        <p:grpSp>
          <p:nvGrpSpPr>
            <p:cNvPr id="64" name="组合 6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5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5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00"/>
                            </p:stCondLst>
                            <p:childTnLst>
                              <p:par>
                                <p:cTn id="8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350"/>
                            </p:stCondLst>
                            <p:childTnLst>
                              <p:par>
                                <p:cTn id="10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49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49"/>
                            </p:stCondLst>
                            <p:childTnLst>
                              <p:par>
                                <p:cTn id="1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49"/>
                            </p:stCondLst>
                            <p:childTnLst>
                              <p:par>
                                <p:cTn id="1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200"/>
                            </p:stCondLst>
                            <p:childTnLst>
                              <p:par>
                                <p:cTn id="1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899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399"/>
                            </p:stCondLst>
                            <p:childTnLst>
                              <p:par>
                                <p:cTn id="14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19" grpId="0"/>
      <p:bldP spid="20" grpId="0"/>
      <p:bldP spid="29" grpId="0"/>
      <p:bldP spid="33" grpId="0"/>
      <p:bldP spid="34" grpId="0"/>
      <p:bldP spid="43" grpId="0"/>
      <p:bldP spid="47" grpId="0"/>
      <p:bldP spid="48" grpId="0"/>
      <p:bldP spid="57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2DB2A4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sz="36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6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年度计划完成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项主要工作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工作达标情况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工作存在不足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改善不足对策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掌握关键要点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9" name="Group 18"/>
          <p:cNvGrpSpPr>
            <a:grpSpLocks noChangeAspect="1"/>
          </p:cNvGrpSpPr>
          <p:nvPr/>
        </p:nvGrpSpPr>
        <p:grpSpPr bwMode="auto">
          <a:xfrm>
            <a:off x="2718188" y="2610884"/>
            <a:ext cx="765972" cy="713745"/>
            <a:chOff x="3802" y="2858"/>
            <a:chExt cx="616" cy="574"/>
          </a:xfrm>
          <a:solidFill>
            <a:srgbClr val="2DB2A4"/>
          </a:solidFill>
          <a:effectLst/>
        </p:grpSpPr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年度计划完成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5099" y="48290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5099" y="43970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5099" y="39649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5099" y="3460938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5099" y="30288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5099" y="25968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5099" y="21647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93131" y="1804754"/>
            <a:ext cx="4464496" cy="3562509"/>
            <a:chOff x="1126939" y="1350372"/>
            <a:chExt cx="4464496" cy="295232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705099" y="1732746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5099" y="5298013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1172" y="5462354"/>
            <a:ext cx="5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（万元）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353171" y="3528446"/>
            <a:ext cx="827534" cy="1876708"/>
            <a:chOff x="2317725" y="2564904"/>
            <a:chExt cx="827534" cy="2592288"/>
          </a:xfrm>
        </p:grpSpPr>
        <p:sp>
          <p:nvSpPr>
            <p:cNvPr id="33" name="圆角矩形 32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43460" y="2660916"/>
              <a:ext cx="557783" cy="235292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24721" y="2902876"/>
            <a:ext cx="827534" cy="2502278"/>
            <a:chOff x="2317725" y="2564904"/>
            <a:chExt cx="827534" cy="2592288"/>
          </a:xfrm>
        </p:grpSpPr>
        <p:sp>
          <p:nvSpPr>
            <p:cNvPr id="36" name="圆角矩形 35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43460" y="2654914"/>
              <a:ext cx="557783" cy="237726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96271" y="2416322"/>
            <a:ext cx="827534" cy="2988832"/>
            <a:chOff x="2317725" y="2564904"/>
            <a:chExt cx="827534" cy="2592288"/>
          </a:xfrm>
        </p:grpSpPr>
        <p:sp>
          <p:nvSpPr>
            <p:cNvPr id="39" name="圆角矩形 38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70050" y="1929768"/>
            <a:ext cx="827534" cy="3475386"/>
            <a:chOff x="2317725" y="2564904"/>
            <a:chExt cx="827534" cy="2592288"/>
          </a:xfrm>
        </p:grpSpPr>
        <p:sp>
          <p:nvSpPr>
            <p:cNvPr id="42" name="圆角矩形 41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26"/>
          <p:cNvSpPr txBox="1"/>
          <p:nvPr/>
        </p:nvSpPr>
        <p:spPr>
          <a:xfrm>
            <a:off x="2281163" y="300972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50%</a:t>
            </a:r>
            <a:endParaRPr lang="en-US" altLang="zh-CN" sz="2800" b="1" spc="100" dirty="0" smtClean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26"/>
          <p:cNvSpPr txBox="1"/>
          <p:nvPr/>
        </p:nvSpPr>
        <p:spPr>
          <a:xfrm>
            <a:off x="228116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6"/>
          <p:cNvSpPr txBox="1"/>
          <p:nvPr/>
        </p:nvSpPr>
        <p:spPr>
          <a:xfrm>
            <a:off x="3217267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6"/>
          <p:cNvSpPr txBox="1"/>
          <p:nvPr/>
        </p:nvSpPr>
        <p:spPr>
          <a:xfrm>
            <a:off x="4225379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516148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26"/>
          <p:cNvSpPr txBox="1"/>
          <p:nvPr/>
        </p:nvSpPr>
        <p:spPr>
          <a:xfrm>
            <a:off x="3217267" y="2361654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28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en-US" altLang="zh-CN" sz="28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文本框 26"/>
          <p:cNvSpPr txBox="1"/>
          <p:nvPr/>
        </p:nvSpPr>
        <p:spPr>
          <a:xfrm>
            <a:off x="4225379" y="1857598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8</a:t>
            </a:r>
            <a:r>
              <a:rPr lang="en-US" altLang="zh-CN" sz="2800" b="1" spc="100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28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%</a:t>
            </a:r>
            <a:endParaRPr lang="en-US" altLang="zh-CN" sz="28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文本框 26"/>
          <p:cNvSpPr txBox="1"/>
          <p:nvPr/>
        </p:nvSpPr>
        <p:spPr>
          <a:xfrm>
            <a:off x="5198045" y="137270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en-US" altLang="zh-CN" sz="2800" b="1" spc="100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2800" b="1" spc="100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%</a:t>
            </a:r>
            <a:endParaRPr lang="en-US" altLang="zh-CN" sz="2800" b="1" spc="100" dirty="0" smtClean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33691" y="2060848"/>
            <a:ext cx="403244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33691" y="1727456"/>
            <a:ext cx="20593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033691" y="3415409"/>
            <a:ext cx="1584176" cy="484779"/>
            <a:chOff x="2713211" y="2267658"/>
            <a:chExt cx="1584176" cy="484779"/>
          </a:xfrm>
        </p:grpSpPr>
        <p:sp>
          <p:nvSpPr>
            <p:cNvPr id="55" name="圆角矩形 54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26"/>
          <p:cNvSpPr txBox="1"/>
          <p:nvPr/>
        </p:nvSpPr>
        <p:spPr>
          <a:xfrm>
            <a:off x="7142261" y="3473132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全年总额</a:t>
            </a:r>
            <a:endParaRPr lang="zh-CN" altLang="en-US" b="1" spc="1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15336" y="3976028"/>
            <a:ext cx="30243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13,648,258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7946199" y="493758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7946199" y="5283502"/>
            <a:ext cx="108000" cy="108000"/>
          </a:xfrm>
          <a:prstGeom prst="ellipse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249715" y="4885482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毛利润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49715" y="5229780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纯利润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8160485" y="5283502"/>
            <a:ext cx="108000" cy="108000"/>
          </a:xfrm>
          <a:prstGeom prst="ellipse">
            <a:avLst/>
          </a:prstGeom>
          <a:solidFill>
            <a:srgbClr val="2D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8366289" y="5283502"/>
            <a:ext cx="108000" cy="108000"/>
          </a:xfrm>
          <a:prstGeom prst="ellipse">
            <a:avLst/>
          </a:prstGeom>
          <a:solidFill>
            <a:srgbClr val="F77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8570974" y="5283502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5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50"/>
                            </p:stCondLst>
                            <p:childTnLst>
                              <p:par>
                                <p:cTn id="9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5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5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750"/>
                            </p:stCondLst>
                            <p:childTnLst>
                              <p:par>
                                <p:cTn id="1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749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449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149"/>
                            </p:stCondLst>
                            <p:childTnLst>
                              <p:par>
                                <p:cTn id="1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649"/>
                            </p:stCondLst>
                            <p:childTnLst>
                              <p:par>
                                <p:cTn id="1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149"/>
                            </p:stCondLst>
                            <p:childTnLst>
                              <p:par>
                                <p:cTn id="1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549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049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49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49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549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9049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549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49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9" grpId="0"/>
      <p:bldP spid="30" grpId="0"/>
      <p:bldP spid="3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7" grpId="0"/>
      <p:bldP spid="58" grpId="0"/>
      <p:bldP spid="59" grpId="0" animBg="1"/>
      <p:bldP spid="60" grpId="0" animBg="1"/>
      <p:bldP spid="61" grpId="0"/>
      <p:bldP spid="62" grpId="0"/>
      <p:bldP spid="63" grpId="0" animBg="1"/>
      <p:bldP spid="64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项主要工作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36468" y="1362793"/>
            <a:ext cx="1613372" cy="1827513"/>
            <a:chOff x="4394113" y="1705998"/>
            <a:chExt cx="1613372" cy="1827513"/>
          </a:xfrm>
        </p:grpSpPr>
        <p:sp>
          <p:nvSpPr>
            <p:cNvPr id="13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47663" y="1777284"/>
            <a:ext cx="1005403" cy="873900"/>
            <a:chOff x="4621799" y="1778517"/>
            <a:chExt cx="1005403" cy="873900"/>
          </a:xfrm>
        </p:grpSpPr>
        <p:grpSp>
          <p:nvGrpSpPr>
            <p:cNvPr id="16" name="组合 15"/>
            <p:cNvGrpSpPr/>
            <p:nvPr/>
          </p:nvGrpSpPr>
          <p:grpSpPr>
            <a:xfrm>
              <a:off x="4921406" y="1778517"/>
              <a:ext cx="390724" cy="386695"/>
              <a:chOff x="6967126" y="4092464"/>
              <a:chExt cx="453105" cy="448433"/>
            </a:xfrm>
            <a:solidFill>
              <a:schemeClr val="bg1"/>
            </a:solidFill>
            <a:effectLst/>
          </p:grpSpPr>
          <p:sp>
            <p:nvSpPr>
              <p:cNvPr id="18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0E6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0E6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621799" y="231386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0E647C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0E647C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6053066" y="2359312"/>
            <a:ext cx="1584176" cy="1827513"/>
            <a:chOff x="4394113" y="1705998"/>
            <a:chExt cx="1613372" cy="1827513"/>
          </a:xfrm>
        </p:grpSpPr>
        <p:sp>
          <p:nvSpPr>
            <p:cNvPr id="21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67967" y="2799613"/>
            <a:ext cx="1005403" cy="781385"/>
            <a:chOff x="6099245" y="2439326"/>
            <a:chExt cx="1005403" cy="781385"/>
          </a:xfrm>
        </p:grpSpPr>
        <p:grpSp>
          <p:nvGrpSpPr>
            <p:cNvPr id="24" name="组合 23"/>
            <p:cNvGrpSpPr/>
            <p:nvPr/>
          </p:nvGrpSpPr>
          <p:grpSpPr>
            <a:xfrm>
              <a:off x="6438208" y="2439326"/>
              <a:ext cx="373402" cy="357114"/>
              <a:chOff x="6042259" y="5362013"/>
              <a:chExt cx="464982" cy="444699"/>
            </a:xfrm>
            <a:solidFill>
              <a:schemeClr val="bg1"/>
            </a:solidFill>
          </p:grpSpPr>
          <p:sp>
            <p:nvSpPr>
              <p:cNvPr id="26" name="Freeform 25"/>
              <p:cNvSpPr/>
              <p:nvPr/>
            </p:nvSpPr>
            <p:spPr bwMode="auto">
              <a:xfrm>
                <a:off x="6212692" y="5681688"/>
                <a:ext cx="125025" cy="125024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27" name="任意多边形 26"/>
              <p:cNvSpPr>
                <a:spLocks noChangeArrowheads="1"/>
              </p:cNvSpPr>
              <p:nvPr/>
            </p:nvSpPr>
            <p:spPr bwMode="auto">
              <a:xfrm>
                <a:off x="6042259" y="5362013"/>
                <a:ext cx="464982" cy="338443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solidFill>
                <a:srgbClr val="2DB2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6099245" y="288215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2DB2A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2DB2A4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39742" y="3135680"/>
            <a:ext cx="1613372" cy="1827513"/>
            <a:chOff x="4394113" y="1705998"/>
            <a:chExt cx="1613372" cy="1827513"/>
          </a:xfrm>
        </p:grpSpPr>
        <p:sp>
          <p:nvSpPr>
            <p:cNvPr id="29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27774" y="3411721"/>
            <a:ext cx="1005403" cy="987347"/>
            <a:chOff x="5084684" y="3625488"/>
            <a:chExt cx="950001" cy="779188"/>
          </a:xfrm>
        </p:grpSpPr>
        <p:grpSp>
          <p:nvGrpSpPr>
            <p:cNvPr id="32" name="Group 18"/>
            <p:cNvGrpSpPr>
              <a:grpSpLocks noChangeAspect="1"/>
            </p:cNvGrpSpPr>
            <p:nvPr/>
          </p:nvGrpSpPr>
          <p:grpSpPr bwMode="auto">
            <a:xfrm>
              <a:off x="5355142" y="3625488"/>
              <a:ext cx="385124" cy="333775"/>
              <a:chOff x="3525" y="1887"/>
              <a:chExt cx="630" cy="546"/>
            </a:xfrm>
            <a:solidFill>
              <a:schemeClr val="bg1"/>
            </a:solidFill>
            <a:effectLst/>
          </p:grpSpPr>
          <p:sp>
            <p:nvSpPr>
              <p:cNvPr id="34" name="Freeform 19"/>
              <p:cNvSpPr/>
              <p:nvPr/>
            </p:nvSpPr>
            <p:spPr bwMode="auto">
              <a:xfrm>
                <a:off x="3623" y="2117"/>
                <a:ext cx="129" cy="227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5" name="Freeform 20"/>
              <p:cNvSpPr/>
              <p:nvPr/>
            </p:nvSpPr>
            <p:spPr bwMode="auto">
              <a:xfrm>
                <a:off x="3809" y="2033"/>
                <a:ext cx="129" cy="311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 bwMode="auto">
              <a:xfrm>
                <a:off x="3997" y="1964"/>
                <a:ext cx="129" cy="380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525" y="1887"/>
                <a:ext cx="630" cy="546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084684" y="4137498"/>
              <a:ext cx="950001" cy="267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77A08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F77A08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5870064" y="4176088"/>
            <a:ext cx="1584176" cy="1827513"/>
            <a:chOff x="4394113" y="1705998"/>
            <a:chExt cx="1613372" cy="1827513"/>
          </a:xfrm>
        </p:grpSpPr>
        <p:sp>
          <p:nvSpPr>
            <p:cNvPr id="39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59450" y="4518393"/>
            <a:ext cx="1005403" cy="868051"/>
            <a:chOff x="6423403" y="4399738"/>
            <a:chExt cx="1005403" cy="868051"/>
          </a:xfrm>
        </p:grpSpPr>
        <p:sp>
          <p:nvSpPr>
            <p:cNvPr id="42" name="Freeform 18"/>
            <p:cNvSpPr>
              <a:spLocks noEditPoints="1"/>
            </p:cNvSpPr>
            <p:nvPr/>
          </p:nvSpPr>
          <p:spPr bwMode="auto">
            <a:xfrm>
              <a:off x="6739622" y="4399738"/>
              <a:ext cx="371762" cy="370579"/>
            </a:xfrm>
            <a:custGeom>
              <a:avLst/>
              <a:gdLst>
                <a:gd name="T0" fmla="*/ 52 w 341"/>
                <a:gd name="T1" fmla="*/ 0 h 340"/>
                <a:gd name="T2" fmla="*/ 289 w 341"/>
                <a:gd name="T3" fmla="*/ 0 h 340"/>
                <a:gd name="T4" fmla="*/ 341 w 341"/>
                <a:gd name="T5" fmla="*/ 51 h 340"/>
                <a:gd name="T6" fmla="*/ 341 w 341"/>
                <a:gd name="T7" fmla="*/ 289 h 340"/>
                <a:gd name="T8" fmla="*/ 289 w 341"/>
                <a:gd name="T9" fmla="*/ 340 h 340"/>
                <a:gd name="T10" fmla="*/ 52 w 341"/>
                <a:gd name="T11" fmla="*/ 340 h 340"/>
                <a:gd name="T12" fmla="*/ 0 w 341"/>
                <a:gd name="T13" fmla="*/ 289 h 340"/>
                <a:gd name="T14" fmla="*/ 0 w 341"/>
                <a:gd name="T15" fmla="*/ 51 h 340"/>
                <a:gd name="T16" fmla="*/ 52 w 341"/>
                <a:gd name="T17" fmla="*/ 0 h 340"/>
                <a:gd name="T18" fmla="*/ 71 w 341"/>
                <a:gd name="T19" fmla="*/ 37 h 340"/>
                <a:gd name="T20" fmla="*/ 38 w 341"/>
                <a:gd name="T21" fmla="*/ 70 h 340"/>
                <a:gd name="T22" fmla="*/ 38 w 341"/>
                <a:gd name="T23" fmla="*/ 269 h 340"/>
                <a:gd name="T24" fmla="*/ 71 w 341"/>
                <a:gd name="T25" fmla="*/ 302 h 340"/>
                <a:gd name="T26" fmla="*/ 270 w 341"/>
                <a:gd name="T27" fmla="*/ 302 h 340"/>
                <a:gd name="T28" fmla="*/ 303 w 341"/>
                <a:gd name="T29" fmla="*/ 269 h 340"/>
                <a:gd name="T30" fmla="*/ 303 w 341"/>
                <a:gd name="T31" fmla="*/ 70 h 340"/>
                <a:gd name="T32" fmla="*/ 270 w 341"/>
                <a:gd name="T33" fmla="*/ 37 h 340"/>
                <a:gd name="T34" fmla="*/ 71 w 341"/>
                <a:gd name="T35" fmla="*/ 37 h 340"/>
                <a:gd name="T36" fmla="*/ 170 w 341"/>
                <a:gd name="T37" fmla="*/ 244 h 340"/>
                <a:gd name="T38" fmla="*/ 157 w 341"/>
                <a:gd name="T39" fmla="*/ 258 h 340"/>
                <a:gd name="T40" fmla="*/ 157 w 341"/>
                <a:gd name="T41" fmla="*/ 283 h 340"/>
                <a:gd name="T42" fmla="*/ 170 w 341"/>
                <a:gd name="T43" fmla="*/ 296 h 340"/>
                <a:gd name="T44" fmla="*/ 184 w 341"/>
                <a:gd name="T45" fmla="*/ 283 h 340"/>
                <a:gd name="T46" fmla="*/ 184 w 341"/>
                <a:gd name="T47" fmla="*/ 258 h 340"/>
                <a:gd name="T48" fmla="*/ 170 w 341"/>
                <a:gd name="T49" fmla="*/ 244 h 340"/>
                <a:gd name="T50" fmla="*/ 245 w 341"/>
                <a:gd name="T51" fmla="*/ 170 h 340"/>
                <a:gd name="T52" fmla="*/ 259 w 341"/>
                <a:gd name="T53" fmla="*/ 183 h 340"/>
                <a:gd name="T54" fmla="*/ 284 w 341"/>
                <a:gd name="T55" fmla="*/ 183 h 340"/>
                <a:gd name="T56" fmla="*/ 297 w 341"/>
                <a:gd name="T57" fmla="*/ 170 h 340"/>
                <a:gd name="T58" fmla="*/ 284 w 341"/>
                <a:gd name="T59" fmla="*/ 156 h 340"/>
                <a:gd name="T60" fmla="*/ 259 w 341"/>
                <a:gd name="T61" fmla="*/ 156 h 340"/>
                <a:gd name="T62" fmla="*/ 245 w 341"/>
                <a:gd name="T63" fmla="*/ 170 h 340"/>
                <a:gd name="T64" fmla="*/ 170 w 341"/>
                <a:gd name="T65" fmla="*/ 43 h 340"/>
                <a:gd name="T66" fmla="*/ 157 w 341"/>
                <a:gd name="T67" fmla="*/ 57 h 340"/>
                <a:gd name="T68" fmla="*/ 157 w 341"/>
                <a:gd name="T69" fmla="*/ 82 h 340"/>
                <a:gd name="T70" fmla="*/ 170 w 341"/>
                <a:gd name="T71" fmla="*/ 95 h 340"/>
                <a:gd name="T72" fmla="*/ 184 w 341"/>
                <a:gd name="T73" fmla="*/ 82 h 340"/>
                <a:gd name="T74" fmla="*/ 184 w 341"/>
                <a:gd name="T75" fmla="*/ 57 h 340"/>
                <a:gd name="T76" fmla="*/ 170 w 341"/>
                <a:gd name="T77" fmla="*/ 43 h 340"/>
                <a:gd name="T78" fmla="*/ 189 w 341"/>
                <a:gd name="T79" fmla="*/ 172 h 340"/>
                <a:gd name="T80" fmla="*/ 217 w 341"/>
                <a:gd name="T81" fmla="*/ 143 h 340"/>
                <a:gd name="T82" fmla="*/ 217 w 341"/>
                <a:gd name="T83" fmla="*/ 125 h 340"/>
                <a:gd name="T84" fmla="*/ 199 w 341"/>
                <a:gd name="T85" fmla="*/ 125 h 340"/>
                <a:gd name="T86" fmla="*/ 173 w 341"/>
                <a:gd name="T87" fmla="*/ 152 h 340"/>
                <a:gd name="T88" fmla="*/ 170 w 341"/>
                <a:gd name="T89" fmla="*/ 152 h 340"/>
                <a:gd name="T90" fmla="*/ 166 w 341"/>
                <a:gd name="T91" fmla="*/ 152 h 340"/>
                <a:gd name="T92" fmla="*/ 114 w 341"/>
                <a:gd name="T93" fmla="*/ 98 h 340"/>
                <a:gd name="T94" fmla="*/ 101 w 341"/>
                <a:gd name="T95" fmla="*/ 98 h 340"/>
                <a:gd name="T96" fmla="*/ 100 w 341"/>
                <a:gd name="T97" fmla="*/ 111 h 340"/>
                <a:gd name="T98" fmla="*/ 153 w 341"/>
                <a:gd name="T99" fmla="*/ 165 h 340"/>
                <a:gd name="T100" fmla="*/ 152 w 341"/>
                <a:gd name="T101" fmla="*/ 170 h 340"/>
                <a:gd name="T102" fmla="*/ 170 w 341"/>
                <a:gd name="T103" fmla="*/ 188 h 340"/>
                <a:gd name="T104" fmla="*/ 189 w 341"/>
                <a:gd name="T105" fmla="*/ 172 h 340"/>
                <a:gd name="T106" fmla="*/ 44 w 341"/>
                <a:gd name="T107" fmla="*/ 170 h 340"/>
                <a:gd name="T108" fmla="*/ 57 w 341"/>
                <a:gd name="T109" fmla="*/ 183 h 340"/>
                <a:gd name="T110" fmla="*/ 82 w 341"/>
                <a:gd name="T111" fmla="*/ 183 h 340"/>
                <a:gd name="T112" fmla="*/ 96 w 341"/>
                <a:gd name="T113" fmla="*/ 170 h 340"/>
                <a:gd name="T114" fmla="*/ 82 w 341"/>
                <a:gd name="T115" fmla="*/ 156 h 340"/>
                <a:gd name="T116" fmla="*/ 57 w 341"/>
                <a:gd name="T117" fmla="*/ 156 h 340"/>
                <a:gd name="T118" fmla="*/ 44 w 341"/>
                <a:gd name="T1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1" h="340">
                  <a:moveTo>
                    <a:pt x="52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318" y="0"/>
                    <a:pt x="341" y="23"/>
                    <a:pt x="341" y="51"/>
                  </a:cubicBezTo>
                  <a:cubicBezTo>
                    <a:pt x="341" y="289"/>
                    <a:pt x="341" y="289"/>
                    <a:pt x="341" y="289"/>
                  </a:cubicBezTo>
                  <a:cubicBezTo>
                    <a:pt x="341" y="317"/>
                    <a:pt x="318" y="340"/>
                    <a:pt x="289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23" y="340"/>
                    <a:pt x="0" y="317"/>
                    <a:pt x="0" y="2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  <a:moveTo>
                    <a:pt x="71" y="37"/>
                  </a:moveTo>
                  <a:cubicBezTo>
                    <a:pt x="53" y="37"/>
                    <a:pt x="38" y="52"/>
                    <a:pt x="38" y="70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8" y="288"/>
                    <a:pt x="53" y="302"/>
                    <a:pt x="71" y="302"/>
                  </a:cubicBezTo>
                  <a:cubicBezTo>
                    <a:pt x="270" y="302"/>
                    <a:pt x="270" y="302"/>
                    <a:pt x="270" y="302"/>
                  </a:cubicBezTo>
                  <a:cubicBezTo>
                    <a:pt x="288" y="302"/>
                    <a:pt x="303" y="288"/>
                    <a:pt x="303" y="269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3" y="52"/>
                    <a:pt x="288" y="37"/>
                    <a:pt x="270" y="37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170" y="244"/>
                  </a:moveTo>
                  <a:cubicBezTo>
                    <a:pt x="163" y="244"/>
                    <a:pt x="157" y="251"/>
                    <a:pt x="157" y="258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57" y="290"/>
                    <a:pt x="163" y="296"/>
                    <a:pt x="170" y="296"/>
                  </a:cubicBezTo>
                  <a:cubicBezTo>
                    <a:pt x="178" y="296"/>
                    <a:pt x="184" y="290"/>
                    <a:pt x="184" y="283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1"/>
                    <a:pt x="178" y="244"/>
                    <a:pt x="170" y="244"/>
                  </a:cubicBezTo>
                  <a:close/>
                  <a:moveTo>
                    <a:pt x="245" y="170"/>
                  </a:moveTo>
                  <a:cubicBezTo>
                    <a:pt x="245" y="177"/>
                    <a:pt x="251" y="183"/>
                    <a:pt x="259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91" y="183"/>
                    <a:pt x="297" y="177"/>
                    <a:pt x="297" y="170"/>
                  </a:cubicBezTo>
                  <a:cubicBezTo>
                    <a:pt x="297" y="162"/>
                    <a:pt x="291" y="156"/>
                    <a:pt x="284" y="156"/>
                  </a:cubicBezTo>
                  <a:cubicBezTo>
                    <a:pt x="259" y="156"/>
                    <a:pt x="259" y="156"/>
                    <a:pt x="259" y="156"/>
                  </a:cubicBezTo>
                  <a:cubicBezTo>
                    <a:pt x="251" y="156"/>
                    <a:pt x="245" y="162"/>
                    <a:pt x="245" y="170"/>
                  </a:cubicBezTo>
                  <a:close/>
                  <a:moveTo>
                    <a:pt x="170" y="43"/>
                  </a:moveTo>
                  <a:cubicBezTo>
                    <a:pt x="163" y="43"/>
                    <a:pt x="157" y="49"/>
                    <a:pt x="157" y="57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9"/>
                    <a:pt x="163" y="95"/>
                    <a:pt x="170" y="95"/>
                  </a:cubicBezTo>
                  <a:cubicBezTo>
                    <a:pt x="178" y="95"/>
                    <a:pt x="184" y="89"/>
                    <a:pt x="184" y="82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84" y="49"/>
                    <a:pt x="178" y="43"/>
                    <a:pt x="170" y="43"/>
                  </a:cubicBezTo>
                  <a:close/>
                  <a:moveTo>
                    <a:pt x="189" y="172"/>
                  </a:moveTo>
                  <a:cubicBezTo>
                    <a:pt x="217" y="143"/>
                    <a:pt x="217" y="143"/>
                    <a:pt x="217" y="143"/>
                  </a:cubicBezTo>
                  <a:cubicBezTo>
                    <a:pt x="222" y="138"/>
                    <a:pt x="222" y="130"/>
                    <a:pt x="217" y="125"/>
                  </a:cubicBezTo>
                  <a:cubicBezTo>
                    <a:pt x="212" y="120"/>
                    <a:pt x="204" y="120"/>
                    <a:pt x="199" y="125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2" y="152"/>
                    <a:pt x="171" y="152"/>
                    <a:pt x="170" y="152"/>
                  </a:cubicBezTo>
                  <a:cubicBezTo>
                    <a:pt x="169" y="152"/>
                    <a:pt x="168" y="152"/>
                    <a:pt x="166" y="15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0" y="94"/>
                    <a:pt x="104" y="94"/>
                    <a:pt x="101" y="98"/>
                  </a:cubicBezTo>
                  <a:cubicBezTo>
                    <a:pt x="97" y="101"/>
                    <a:pt x="97" y="107"/>
                    <a:pt x="100" y="111"/>
                  </a:cubicBezTo>
                  <a:cubicBezTo>
                    <a:pt x="153" y="165"/>
                    <a:pt x="153" y="165"/>
                    <a:pt x="153" y="165"/>
                  </a:cubicBezTo>
                  <a:cubicBezTo>
                    <a:pt x="152" y="167"/>
                    <a:pt x="152" y="168"/>
                    <a:pt x="152" y="170"/>
                  </a:cubicBezTo>
                  <a:cubicBezTo>
                    <a:pt x="152" y="180"/>
                    <a:pt x="160" y="188"/>
                    <a:pt x="170" y="188"/>
                  </a:cubicBezTo>
                  <a:cubicBezTo>
                    <a:pt x="180" y="188"/>
                    <a:pt x="188" y="181"/>
                    <a:pt x="189" y="172"/>
                  </a:cubicBezTo>
                  <a:close/>
                  <a:moveTo>
                    <a:pt x="44" y="170"/>
                  </a:moveTo>
                  <a:cubicBezTo>
                    <a:pt x="44" y="177"/>
                    <a:pt x="50" y="183"/>
                    <a:pt x="57" y="183"/>
                  </a:cubicBezTo>
                  <a:cubicBezTo>
                    <a:pt x="82" y="183"/>
                    <a:pt x="82" y="183"/>
                    <a:pt x="82" y="183"/>
                  </a:cubicBezTo>
                  <a:cubicBezTo>
                    <a:pt x="90" y="183"/>
                    <a:pt x="96" y="177"/>
                    <a:pt x="96" y="170"/>
                  </a:cubicBezTo>
                  <a:cubicBezTo>
                    <a:pt x="96" y="162"/>
                    <a:pt x="90" y="156"/>
                    <a:pt x="82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0" y="156"/>
                    <a:pt x="44" y="162"/>
                    <a:pt x="44" y="17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92D05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423403" y="49292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92D05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73536" y="2370905"/>
            <a:ext cx="711242" cy="701976"/>
            <a:chOff x="6217935" y="1158425"/>
            <a:chExt cx="527724" cy="520849"/>
          </a:xfrm>
        </p:grpSpPr>
        <p:grpSp>
          <p:nvGrpSpPr>
            <p:cNvPr id="45" name="组合 4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54789" y="2298793"/>
            <a:ext cx="2884910" cy="1080224"/>
            <a:chOff x="8149535" y="1459078"/>
            <a:chExt cx="2884910" cy="1080224"/>
          </a:xfrm>
        </p:grpSpPr>
        <p:sp>
          <p:nvSpPr>
            <p:cNvPr id="50" name="矩形 49"/>
            <p:cNvSpPr/>
            <p:nvPr/>
          </p:nvSpPr>
          <p:spPr>
            <a:xfrm>
              <a:off x="8149535" y="1800638"/>
              <a:ext cx="288491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E64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240868" y="3379017"/>
            <a:ext cx="711242" cy="701976"/>
            <a:chOff x="6217935" y="1158425"/>
            <a:chExt cx="527724" cy="520849"/>
          </a:xfrm>
        </p:grpSpPr>
        <p:grpSp>
          <p:nvGrpSpPr>
            <p:cNvPr id="53" name="组合 5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952110" y="3329034"/>
            <a:ext cx="2898005" cy="1130103"/>
            <a:chOff x="8548024" y="1459078"/>
            <a:chExt cx="2898005" cy="1130103"/>
          </a:xfrm>
        </p:grpSpPr>
        <p:sp>
          <p:nvSpPr>
            <p:cNvPr id="58" name="矩形 57"/>
            <p:cNvSpPr/>
            <p:nvPr/>
          </p:nvSpPr>
          <p:spPr>
            <a:xfrm>
              <a:off x="8548024" y="1850517"/>
              <a:ext cx="289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548024" y="1459078"/>
              <a:ext cx="2177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73536" y="4243113"/>
            <a:ext cx="711242" cy="701976"/>
            <a:chOff x="6217935" y="1158425"/>
            <a:chExt cx="527724" cy="520849"/>
          </a:xfrm>
        </p:grpSpPr>
        <p:grpSp>
          <p:nvGrpSpPr>
            <p:cNvPr id="61" name="组合 60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471390" y="4099097"/>
            <a:ext cx="2884910" cy="1080224"/>
            <a:chOff x="8149535" y="1459078"/>
            <a:chExt cx="2884910" cy="1080224"/>
          </a:xfrm>
        </p:grpSpPr>
        <p:sp>
          <p:nvSpPr>
            <p:cNvPr id="66" name="矩形 65"/>
            <p:cNvSpPr/>
            <p:nvPr/>
          </p:nvSpPr>
          <p:spPr>
            <a:xfrm>
              <a:off x="8149535" y="1800638"/>
              <a:ext cx="288491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F77A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232030" y="4981297"/>
            <a:ext cx="711242" cy="701976"/>
            <a:chOff x="6217935" y="1158425"/>
            <a:chExt cx="527724" cy="520849"/>
          </a:xfrm>
        </p:grpSpPr>
        <p:grpSp>
          <p:nvGrpSpPr>
            <p:cNvPr id="69" name="组合 6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952110" y="4891185"/>
            <a:ext cx="2898005" cy="1130103"/>
            <a:chOff x="8548024" y="1459078"/>
            <a:chExt cx="2898005" cy="1130103"/>
          </a:xfrm>
        </p:grpSpPr>
        <p:sp>
          <p:nvSpPr>
            <p:cNvPr id="74" name="矩形 73"/>
            <p:cNvSpPr/>
            <p:nvPr/>
          </p:nvSpPr>
          <p:spPr>
            <a:xfrm>
              <a:off x="8548024" y="1850517"/>
              <a:ext cx="289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548024" y="1459078"/>
              <a:ext cx="2177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25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5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50"/>
                            </p:stCondLst>
                            <p:childTnLst>
                              <p:par>
                                <p:cTn id="9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7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140" y="1412776"/>
            <a:ext cx="3806423" cy="524642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工作达标情况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639836" y="2413114"/>
            <a:ext cx="1585543" cy="1585543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10074" y="2790387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344092" y="1696980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44092" y="1696980"/>
            <a:ext cx="1553611" cy="228600"/>
          </a:xfrm>
          <a:prstGeom prst="roundRect">
            <a:avLst>
              <a:gd name="adj" fmla="val 50000"/>
            </a:avLst>
          </a:prstGeom>
          <a:solidFill>
            <a:srgbClr val="2DB2A4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344092" y="2331372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344092" y="2331372"/>
            <a:ext cx="2514100" cy="228600"/>
          </a:xfrm>
          <a:prstGeom prst="roundRect">
            <a:avLst>
              <a:gd name="adj" fmla="val 50000"/>
            </a:avLst>
          </a:prstGeom>
          <a:solidFill>
            <a:srgbClr val="F77A08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344092" y="2965764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344092" y="2965764"/>
            <a:ext cx="1918925" cy="2286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44092" y="3600157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344092" y="3600157"/>
            <a:ext cx="3447908" cy="2286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9454087" y="1556792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35%</a:t>
            </a:r>
            <a:endParaRPr lang="zh-CN" altLang="en-US" sz="28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6" name="TextBox 32"/>
          <p:cNvSpPr txBox="1"/>
          <p:nvPr/>
        </p:nvSpPr>
        <p:spPr>
          <a:xfrm>
            <a:off x="9454087" y="2191184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65%</a:t>
            </a:r>
            <a:endParaRPr lang="zh-CN" altLang="en-US" sz="28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7" name="TextBox 33"/>
          <p:cNvSpPr txBox="1"/>
          <p:nvPr/>
        </p:nvSpPr>
        <p:spPr>
          <a:xfrm>
            <a:off x="9454087" y="2825576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45%</a:t>
            </a:r>
            <a:endParaRPr lang="zh-CN" altLang="en-US" sz="28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9454087" y="3459969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85%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9" name="TextBox 7"/>
          <p:cNvSpPr>
            <a:spLocks noChangeArrowheads="1"/>
          </p:cNvSpPr>
          <p:nvPr/>
        </p:nvSpPr>
        <p:spPr bwMode="auto">
          <a:xfrm>
            <a:off x="5521523" y="4439434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TextBox 31"/>
          <p:cNvSpPr txBox="1"/>
          <p:nvPr/>
        </p:nvSpPr>
        <p:spPr>
          <a:xfrm>
            <a:off x="5305499" y="1916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第一季度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1" name="TextBox 32"/>
          <p:cNvSpPr txBox="1"/>
          <p:nvPr/>
        </p:nvSpPr>
        <p:spPr>
          <a:xfrm>
            <a:off x="5305499" y="25512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第二季度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5305499" y="3185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第三季度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5305499" y="3820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第四季度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工作达标情况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098000" y="1626445"/>
            <a:ext cx="2485774" cy="1513561"/>
            <a:chOff x="8098000" y="1626445"/>
            <a:chExt cx="2485774" cy="1513561"/>
          </a:xfrm>
        </p:grpSpPr>
        <p:sp>
          <p:nvSpPr>
            <p:cNvPr id="35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8112007" y="3292407"/>
            <a:ext cx="2485774" cy="1513561"/>
            <a:chOff x="8098000" y="1626445"/>
            <a:chExt cx="2485774" cy="1513561"/>
          </a:xfrm>
        </p:grpSpPr>
        <p:sp>
          <p:nvSpPr>
            <p:cNvPr id="38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</p:grpSp>
      <p:sp>
        <p:nvSpPr>
          <p:cNvPr id="40" name="文本框 26"/>
          <p:cNvSpPr txBox="1"/>
          <p:nvPr/>
        </p:nvSpPr>
        <p:spPr>
          <a:xfrm>
            <a:off x="8772449" y="2132856"/>
            <a:ext cx="1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60%</a:t>
            </a:r>
            <a:endParaRPr lang="en-US" altLang="zh-CN" sz="40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26"/>
          <p:cNvSpPr txBox="1"/>
          <p:nvPr/>
        </p:nvSpPr>
        <p:spPr>
          <a:xfrm>
            <a:off x="8772449" y="3657218"/>
            <a:ext cx="1286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40%</a:t>
            </a:r>
            <a:endParaRPr lang="en-US" altLang="zh-CN" sz="40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1869308" y="3127306"/>
            <a:ext cx="62286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869308" y="3349916"/>
            <a:ext cx="62286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3"/>
          <p:cNvSpPr txBox="1"/>
          <p:nvPr/>
        </p:nvSpPr>
        <p:spPr>
          <a:xfrm flipH="1">
            <a:off x="1869308" y="1628800"/>
            <a:ext cx="2786907" cy="369326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rgbClr val="2DD3C2"/>
                </a:solidFill>
                <a:cs typeface="Arial" panose="020B0604020202090204" pitchFamily="34" charset="0"/>
              </a:rPr>
              <a:t>点击输入标题</a:t>
            </a:r>
            <a:endParaRPr lang="zh-CN" altLang="en-US" sz="1800" dirty="0">
              <a:solidFill>
                <a:srgbClr val="2DD3C2"/>
              </a:solidFill>
              <a:cs typeface="Arial" panose="020B0604020202090204" pitchFamily="34" charset="0"/>
            </a:endParaRPr>
          </a:p>
        </p:txBody>
      </p:sp>
      <p:sp>
        <p:nvSpPr>
          <p:cNvPr id="45" name="TextBox 14"/>
          <p:cNvSpPr txBox="1"/>
          <p:nvPr/>
        </p:nvSpPr>
        <p:spPr>
          <a:xfrm>
            <a:off x="1869308" y="1993450"/>
            <a:ext cx="525070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。您的内容打在这里，或者通过复制您的文本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后您的内容打在这里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5"/>
          <p:cNvSpPr txBox="1"/>
          <p:nvPr/>
        </p:nvSpPr>
        <p:spPr>
          <a:xfrm flipH="1">
            <a:off x="1869308" y="3609418"/>
            <a:ext cx="2786907" cy="369326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rgbClr val="F77A08"/>
                </a:solidFill>
                <a:cs typeface="Arial" panose="020B0604020202090204" pitchFamily="34" charset="0"/>
              </a:rPr>
              <a:t>点击输入标题</a:t>
            </a:r>
            <a:endParaRPr lang="zh-CN" altLang="en-US" sz="1800" dirty="0">
              <a:solidFill>
                <a:srgbClr val="F77A08"/>
              </a:solidFill>
              <a:cs typeface="Arial" panose="020B0604020202090204" pitchFamily="34" charset="0"/>
            </a:endParaRPr>
          </a:p>
        </p:txBody>
      </p:sp>
      <p:sp>
        <p:nvSpPr>
          <p:cNvPr id="47" name="TextBox 16"/>
          <p:cNvSpPr txBox="1"/>
          <p:nvPr/>
        </p:nvSpPr>
        <p:spPr>
          <a:xfrm>
            <a:off x="1869308" y="3974068"/>
            <a:ext cx="525070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</a:t>
            </a:r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后您的内容打在这里</a:t>
            </a:r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1766816" y="5283146"/>
            <a:ext cx="893928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7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0" grpId="0"/>
      <p:bldP spid="41" grpId="0"/>
      <p:bldP spid="44" grpId="0"/>
      <p:bldP spid="45" grpId="0"/>
      <p:bldP spid="46" grpId="0"/>
      <p:bldP spid="47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5665539" y="1556792"/>
            <a:ext cx="7918949" cy="4779904"/>
            <a:chOff x="336947" y="1950447"/>
            <a:chExt cx="6745544" cy="4071635"/>
          </a:xfrm>
        </p:grpSpPr>
        <p:pic>
          <p:nvPicPr>
            <p:cNvPr id="13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4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sz="3200" kern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15" name="任意多边形 14"/>
          <p:cNvSpPr/>
          <p:nvPr/>
        </p:nvSpPr>
        <p:spPr bwMode="blackWhite">
          <a:xfrm>
            <a:off x="1367353" y="2057816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894474" y="20954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82506" y="171799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市场分析不到位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2182506" y="212599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4394" y="1838404"/>
            <a:ext cx="968654" cy="956034"/>
            <a:chOff x="6217935" y="1158425"/>
            <a:chExt cx="527724" cy="520849"/>
          </a:xfrm>
        </p:grpSpPr>
        <p:grpSp>
          <p:nvGrpSpPr>
            <p:cNvPr id="20" name="组合 1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903328" y="353557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91360" y="315815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对手认识不足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191360" y="356615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3248" y="3278564"/>
            <a:ext cx="968654" cy="956034"/>
            <a:chOff x="6217935" y="1158425"/>
            <a:chExt cx="527724" cy="520849"/>
          </a:xfrm>
        </p:grpSpPr>
        <p:grpSp>
          <p:nvGrpSpPr>
            <p:cNvPr id="28" name="组合 2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894474" y="497573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182506" y="459831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团队积极性不高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182506" y="500631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74394" y="4718724"/>
            <a:ext cx="968654" cy="956034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 animBg="1"/>
      <p:bldP spid="17" grpId="0"/>
      <p:bldP spid="18" grpId="0"/>
      <p:bldP spid="25" grpId="0"/>
      <p:bldP spid="26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306705"/>
            <a:ext cx="5449570" cy="2558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60" y="188595"/>
            <a:ext cx="5783580" cy="3275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3299460"/>
            <a:ext cx="5639435" cy="3193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" y="3037840"/>
            <a:ext cx="48006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2065139" y="1628800"/>
            <a:ext cx="8136903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01443" y="1167135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政策上不足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703787" y="2874960"/>
            <a:ext cx="2498256" cy="2498256"/>
            <a:chOff x="2785219" y="1704380"/>
            <a:chExt cx="2202638" cy="2202638"/>
          </a:xfrm>
        </p:grpSpPr>
        <p:sp>
          <p:nvSpPr>
            <p:cNvPr id="75" name="椭圆 74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065139" y="2874960"/>
            <a:ext cx="2498256" cy="2498256"/>
            <a:chOff x="2785219" y="1704380"/>
            <a:chExt cx="2202638" cy="2202638"/>
          </a:xfrm>
        </p:grpSpPr>
        <p:sp>
          <p:nvSpPr>
            <p:cNvPr id="78" name="椭圆 77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922108" y="3162992"/>
            <a:ext cx="727207" cy="617831"/>
            <a:chOff x="3351213" y="1103313"/>
            <a:chExt cx="5467350" cy="4645026"/>
          </a:xfrm>
          <a:solidFill>
            <a:srgbClr val="0E647C"/>
          </a:solidFill>
        </p:grpSpPr>
        <p:sp>
          <p:nvSpPr>
            <p:cNvPr id="81" name="Freeform 22"/>
            <p:cNvSpPr/>
            <p:nvPr/>
          </p:nvSpPr>
          <p:spPr bwMode="auto">
            <a:xfrm>
              <a:off x="8081963" y="4530726"/>
              <a:ext cx="736600" cy="833438"/>
            </a:xfrm>
            <a:custGeom>
              <a:avLst/>
              <a:gdLst>
                <a:gd name="T0" fmla="*/ 0 w 196"/>
                <a:gd name="T1" fmla="*/ 59 h 222"/>
                <a:gd name="T2" fmla="*/ 85 w 196"/>
                <a:gd name="T3" fmla="*/ 0 h 222"/>
                <a:gd name="T4" fmla="*/ 196 w 196"/>
                <a:gd name="T5" fmla="*/ 89 h 222"/>
                <a:gd name="T6" fmla="*/ 196 w 196"/>
                <a:gd name="T7" fmla="*/ 222 h 222"/>
                <a:gd name="T8" fmla="*/ 14 w 196"/>
                <a:gd name="T9" fmla="*/ 222 h 222"/>
                <a:gd name="T10" fmla="*/ 36 w 196"/>
                <a:gd name="T11" fmla="*/ 189 h 222"/>
                <a:gd name="T12" fmla="*/ 0 w 196"/>
                <a:gd name="T13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2">
                  <a:moveTo>
                    <a:pt x="0" y="59"/>
                  </a:moveTo>
                  <a:cubicBezTo>
                    <a:pt x="38" y="56"/>
                    <a:pt x="70" y="33"/>
                    <a:pt x="85" y="0"/>
                  </a:cubicBezTo>
                  <a:cubicBezTo>
                    <a:pt x="139" y="15"/>
                    <a:pt x="196" y="42"/>
                    <a:pt x="196" y="89"/>
                  </a:cubicBezTo>
                  <a:cubicBezTo>
                    <a:pt x="196" y="179"/>
                    <a:pt x="196" y="222"/>
                    <a:pt x="196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36" y="189"/>
                    <a:pt x="36" y="189"/>
                    <a:pt x="36" y="18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7585076" y="4530726"/>
              <a:ext cx="439738" cy="833438"/>
            </a:xfrm>
            <a:custGeom>
              <a:avLst/>
              <a:gdLst>
                <a:gd name="T0" fmla="*/ 32 w 117"/>
                <a:gd name="T1" fmla="*/ 0 h 222"/>
                <a:gd name="T2" fmla="*/ 117 w 117"/>
                <a:gd name="T3" fmla="*/ 59 h 222"/>
                <a:gd name="T4" fmla="*/ 81 w 117"/>
                <a:gd name="T5" fmla="*/ 189 h 222"/>
                <a:gd name="T6" fmla="*/ 103 w 117"/>
                <a:gd name="T7" fmla="*/ 222 h 222"/>
                <a:gd name="T8" fmla="*/ 14 w 117"/>
                <a:gd name="T9" fmla="*/ 222 h 222"/>
                <a:gd name="T10" fmla="*/ 14 w 117"/>
                <a:gd name="T11" fmla="*/ 65 h 222"/>
                <a:gd name="T12" fmla="*/ 0 w 117"/>
                <a:gd name="T13" fmla="*/ 10 h 222"/>
                <a:gd name="T14" fmla="*/ 32 w 117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2">
                  <a:moveTo>
                    <a:pt x="32" y="0"/>
                  </a:moveTo>
                  <a:cubicBezTo>
                    <a:pt x="47" y="33"/>
                    <a:pt x="79" y="56"/>
                    <a:pt x="117" y="5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181"/>
                    <a:pt x="14" y="129"/>
                    <a:pt x="14" y="65"/>
                  </a:cubicBezTo>
                  <a:cubicBezTo>
                    <a:pt x="14" y="45"/>
                    <a:pt x="9" y="27"/>
                    <a:pt x="0" y="10"/>
                  </a:cubicBezTo>
                  <a:cubicBezTo>
                    <a:pt x="10" y="6"/>
                    <a:pt x="21" y="3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4"/>
            <p:cNvSpPr>
              <a:spLocks noEditPoints="1"/>
            </p:cNvSpPr>
            <p:nvPr/>
          </p:nvSpPr>
          <p:spPr bwMode="auto">
            <a:xfrm>
              <a:off x="7615238" y="3722688"/>
              <a:ext cx="857250" cy="860425"/>
            </a:xfrm>
            <a:custGeom>
              <a:avLst/>
              <a:gdLst>
                <a:gd name="T0" fmla="*/ 114 w 228"/>
                <a:gd name="T1" fmla="*/ 229 h 229"/>
                <a:gd name="T2" fmla="*/ 0 w 228"/>
                <a:gd name="T3" fmla="*/ 115 h 229"/>
                <a:gd name="T4" fmla="*/ 114 w 228"/>
                <a:gd name="T5" fmla="*/ 0 h 229"/>
                <a:gd name="T6" fmla="*/ 228 w 228"/>
                <a:gd name="T7" fmla="*/ 115 h 229"/>
                <a:gd name="T8" fmla="*/ 114 w 228"/>
                <a:gd name="T9" fmla="*/ 229 h 229"/>
                <a:gd name="T10" fmla="*/ 208 w 228"/>
                <a:gd name="T11" fmla="*/ 111 h 229"/>
                <a:gd name="T12" fmla="*/ 178 w 228"/>
                <a:gd name="T13" fmla="*/ 46 h 229"/>
                <a:gd name="T14" fmla="*/ 186 w 228"/>
                <a:gd name="T15" fmla="*/ 91 h 229"/>
                <a:gd name="T16" fmla="*/ 136 w 228"/>
                <a:gd name="T17" fmla="*/ 193 h 229"/>
                <a:gd name="T18" fmla="*/ 208 w 228"/>
                <a:gd name="T19" fmla="*/ 1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9">
                  <a:moveTo>
                    <a:pt x="114" y="229"/>
                  </a:moveTo>
                  <a:cubicBezTo>
                    <a:pt x="51" y="229"/>
                    <a:pt x="0" y="178"/>
                    <a:pt x="0" y="115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5"/>
                  </a:cubicBezTo>
                  <a:cubicBezTo>
                    <a:pt x="228" y="178"/>
                    <a:pt x="177" y="229"/>
                    <a:pt x="114" y="229"/>
                  </a:cubicBezTo>
                  <a:close/>
                  <a:moveTo>
                    <a:pt x="208" y="111"/>
                  </a:moveTo>
                  <a:cubicBezTo>
                    <a:pt x="208" y="85"/>
                    <a:pt x="196" y="62"/>
                    <a:pt x="178" y="46"/>
                  </a:cubicBezTo>
                  <a:cubicBezTo>
                    <a:pt x="183" y="60"/>
                    <a:pt x="186" y="76"/>
                    <a:pt x="186" y="91"/>
                  </a:cubicBezTo>
                  <a:cubicBezTo>
                    <a:pt x="186" y="133"/>
                    <a:pt x="166" y="170"/>
                    <a:pt x="136" y="193"/>
                  </a:cubicBezTo>
                  <a:cubicBezTo>
                    <a:pt x="177" y="188"/>
                    <a:pt x="208" y="153"/>
                    <a:pt x="20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6157913" y="4222751"/>
              <a:ext cx="1352550" cy="1525588"/>
            </a:xfrm>
            <a:custGeom>
              <a:avLst/>
              <a:gdLst>
                <a:gd name="T0" fmla="*/ 157 w 360"/>
                <a:gd name="T1" fmla="*/ 0 h 406"/>
                <a:gd name="T2" fmla="*/ 360 w 360"/>
                <a:gd name="T3" fmla="*/ 162 h 406"/>
                <a:gd name="T4" fmla="*/ 360 w 360"/>
                <a:gd name="T5" fmla="*/ 406 h 406"/>
                <a:gd name="T6" fmla="*/ 26 w 360"/>
                <a:gd name="T7" fmla="*/ 406 h 406"/>
                <a:gd name="T8" fmla="*/ 65 w 360"/>
                <a:gd name="T9" fmla="*/ 344 h 406"/>
                <a:gd name="T10" fmla="*/ 0 w 360"/>
                <a:gd name="T11" fmla="*/ 107 h 406"/>
                <a:gd name="T12" fmla="*/ 157 w 360"/>
                <a:gd name="T1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157" y="0"/>
                  </a:moveTo>
                  <a:cubicBezTo>
                    <a:pt x="255" y="27"/>
                    <a:pt x="360" y="75"/>
                    <a:pt x="360" y="162"/>
                  </a:cubicBezTo>
                  <a:cubicBezTo>
                    <a:pt x="360" y="326"/>
                    <a:pt x="360" y="406"/>
                    <a:pt x="360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9" y="102"/>
                    <a:pt x="128" y="6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6529388" y="3060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7"/>
            <p:cNvSpPr/>
            <p:nvPr/>
          </p:nvSpPr>
          <p:spPr bwMode="auto">
            <a:xfrm>
              <a:off x="4703763" y="4222751"/>
              <a:ext cx="1352550" cy="1525588"/>
            </a:xfrm>
            <a:custGeom>
              <a:avLst/>
              <a:gdLst>
                <a:gd name="T0" fmla="*/ 0 w 360"/>
                <a:gd name="T1" fmla="*/ 406 h 406"/>
                <a:gd name="T2" fmla="*/ 0 w 360"/>
                <a:gd name="T3" fmla="*/ 162 h 406"/>
                <a:gd name="T4" fmla="*/ 203 w 360"/>
                <a:gd name="T5" fmla="*/ 0 h 406"/>
                <a:gd name="T6" fmla="*/ 360 w 360"/>
                <a:gd name="T7" fmla="*/ 107 h 406"/>
                <a:gd name="T8" fmla="*/ 295 w 360"/>
                <a:gd name="T9" fmla="*/ 344 h 406"/>
                <a:gd name="T10" fmla="*/ 334 w 360"/>
                <a:gd name="T11" fmla="*/ 406 h 406"/>
                <a:gd name="T12" fmla="*/ 0 w 360"/>
                <a:gd name="T1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0" y="406"/>
                  </a:moveTo>
                  <a:cubicBezTo>
                    <a:pt x="0" y="406"/>
                    <a:pt x="0" y="326"/>
                    <a:pt x="0" y="162"/>
                  </a:cubicBezTo>
                  <a:cubicBezTo>
                    <a:pt x="0" y="75"/>
                    <a:pt x="105" y="27"/>
                    <a:pt x="203" y="0"/>
                  </a:cubicBezTo>
                  <a:cubicBezTo>
                    <a:pt x="232" y="60"/>
                    <a:pt x="291" y="102"/>
                    <a:pt x="360" y="107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334" y="406"/>
                    <a:pt x="334" y="406"/>
                    <a:pt x="334" y="406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8"/>
            <p:cNvSpPr/>
            <p:nvPr/>
          </p:nvSpPr>
          <p:spPr bwMode="auto">
            <a:xfrm>
              <a:off x="5454651" y="1103313"/>
              <a:ext cx="3322638" cy="1690688"/>
            </a:xfrm>
            <a:custGeom>
              <a:avLst/>
              <a:gdLst>
                <a:gd name="T0" fmla="*/ 137 w 884"/>
                <a:gd name="T1" fmla="*/ 396 h 450"/>
                <a:gd name="T2" fmla="*/ 10 w 884"/>
                <a:gd name="T3" fmla="*/ 450 h 450"/>
                <a:gd name="T4" fmla="*/ 0 w 884"/>
                <a:gd name="T5" fmla="*/ 437 h 450"/>
                <a:gd name="T6" fmla="*/ 349 w 884"/>
                <a:gd name="T7" fmla="*/ 157 h 450"/>
                <a:gd name="T8" fmla="*/ 450 w 884"/>
                <a:gd name="T9" fmla="*/ 335 h 450"/>
                <a:gd name="T10" fmla="*/ 620 w 884"/>
                <a:gd name="T11" fmla="*/ 190 h 450"/>
                <a:gd name="T12" fmla="*/ 484 w 884"/>
                <a:gd name="T13" fmla="*/ 112 h 450"/>
                <a:gd name="T14" fmla="*/ 884 w 884"/>
                <a:gd name="T15" fmla="*/ 0 h 450"/>
                <a:gd name="T16" fmla="*/ 744 w 884"/>
                <a:gd name="T17" fmla="*/ 391 h 450"/>
                <a:gd name="T18" fmla="*/ 662 w 884"/>
                <a:gd name="T19" fmla="*/ 225 h 450"/>
                <a:gd name="T20" fmla="*/ 435 w 884"/>
                <a:gd name="T21" fmla="*/ 418 h 450"/>
                <a:gd name="T22" fmla="*/ 334 w 884"/>
                <a:gd name="T23" fmla="*/ 238 h 450"/>
                <a:gd name="T24" fmla="*/ 137 w 884"/>
                <a:gd name="T25" fmla="*/ 39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4" h="450">
                  <a:moveTo>
                    <a:pt x="137" y="396"/>
                  </a:moveTo>
                  <a:cubicBezTo>
                    <a:pt x="89" y="402"/>
                    <a:pt x="46" y="421"/>
                    <a:pt x="10" y="450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49" y="157"/>
                    <a:pt x="349" y="157"/>
                    <a:pt x="349" y="157"/>
                  </a:cubicBezTo>
                  <a:cubicBezTo>
                    <a:pt x="450" y="335"/>
                    <a:pt x="450" y="335"/>
                    <a:pt x="450" y="335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484" y="112"/>
                    <a:pt x="484" y="112"/>
                    <a:pt x="484" y="112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435" y="418"/>
                    <a:pt x="435" y="418"/>
                    <a:pt x="435" y="418"/>
                  </a:cubicBezTo>
                  <a:cubicBezTo>
                    <a:pt x="334" y="238"/>
                    <a:pt x="334" y="238"/>
                    <a:pt x="334" y="238"/>
                  </a:cubicBezTo>
                  <a:lnTo>
                    <a:pt x="137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9"/>
            <p:cNvSpPr/>
            <p:nvPr/>
          </p:nvSpPr>
          <p:spPr bwMode="auto">
            <a:xfrm>
              <a:off x="3351213" y="2474913"/>
              <a:ext cx="2141538" cy="1333500"/>
            </a:xfrm>
            <a:custGeom>
              <a:avLst/>
              <a:gdLst>
                <a:gd name="T0" fmla="*/ 492 w 570"/>
                <a:gd name="T1" fmla="*/ 196 h 355"/>
                <a:gd name="T2" fmla="*/ 415 w 570"/>
                <a:gd name="T3" fmla="*/ 258 h 355"/>
                <a:gd name="T4" fmla="*/ 323 w 570"/>
                <a:gd name="T5" fmla="*/ 86 h 355"/>
                <a:gd name="T6" fmla="*/ 59 w 570"/>
                <a:gd name="T7" fmla="*/ 334 h 355"/>
                <a:gd name="T8" fmla="*/ 10 w 570"/>
                <a:gd name="T9" fmla="*/ 344 h 355"/>
                <a:gd name="T10" fmla="*/ 22 w 570"/>
                <a:gd name="T11" fmla="*/ 295 h 355"/>
                <a:gd name="T12" fmla="*/ 338 w 570"/>
                <a:gd name="T13" fmla="*/ 0 h 355"/>
                <a:gd name="T14" fmla="*/ 432 w 570"/>
                <a:gd name="T15" fmla="*/ 176 h 355"/>
                <a:gd name="T16" fmla="*/ 560 w 570"/>
                <a:gd name="T17" fmla="*/ 72 h 355"/>
                <a:gd name="T18" fmla="*/ 570 w 570"/>
                <a:gd name="T19" fmla="*/ 85 h 355"/>
                <a:gd name="T20" fmla="*/ 492 w 570"/>
                <a:gd name="T21" fmla="*/ 1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55">
                  <a:moveTo>
                    <a:pt x="492" y="196"/>
                  </a:moveTo>
                  <a:cubicBezTo>
                    <a:pt x="415" y="258"/>
                    <a:pt x="415" y="258"/>
                    <a:pt x="415" y="258"/>
                  </a:cubicBezTo>
                  <a:cubicBezTo>
                    <a:pt x="323" y="86"/>
                    <a:pt x="323" y="86"/>
                    <a:pt x="323" y="86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42" y="350"/>
                    <a:pt x="20" y="355"/>
                    <a:pt x="10" y="344"/>
                  </a:cubicBezTo>
                  <a:cubicBezTo>
                    <a:pt x="0" y="333"/>
                    <a:pt x="5" y="312"/>
                    <a:pt x="22" y="29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32" y="176"/>
                    <a:pt x="432" y="176"/>
                    <a:pt x="432" y="176"/>
                  </a:cubicBezTo>
                  <a:cubicBezTo>
                    <a:pt x="560" y="72"/>
                    <a:pt x="560" y="72"/>
                    <a:pt x="560" y="72"/>
                  </a:cubicBezTo>
                  <a:cubicBezTo>
                    <a:pt x="570" y="85"/>
                    <a:pt x="570" y="85"/>
                    <a:pt x="570" y="85"/>
                  </a:cubicBezTo>
                  <a:cubicBezTo>
                    <a:pt x="535" y="114"/>
                    <a:pt x="507" y="152"/>
                    <a:pt x="492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5305426" y="2744788"/>
              <a:ext cx="1570038" cy="1571625"/>
            </a:xfrm>
            <a:custGeom>
              <a:avLst/>
              <a:gdLst>
                <a:gd name="T0" fmla="*/ 249 w 418"/>
                <a:gd name="T1" fmla="*/ 352 h 418"/>
                <a:gd name="T2" fmla="*/ 381 w 418"/>
                <a:gd name="T3" fmla="*/ 201 h 418"/>
                <a:gd name="T4" fmla="*/ 326 w 418"/>
                <a:gd name="T5" fmla="*/ 84 h 418"/>
                <a:gd name="T6" fmla="*/ 326 w 418"/>
                <a:gd name="T7" fmla="*/ 84 h 418"/>
                <a:gd name="T8" fmla="*/ 326 w 418"/>
                <a:gd name="T9" fmla="*/ 84 h 418"/>
                <a:gd name="T10" fmla="*/ 341 w 418"/>
                <a:gd name="T11" fmla="*/ 166 h 418"/>
                <a:gd name="T12" fmla="*/ 249 w 418"/>
                <a:gd name="T13" fmla="*/ 352 h 418"/>
                <a:gd name="T14" fmla="*/ 209 w 418"/>
                <a:gd name="T15" fmla="*/ 418 h 418"/>
                <a:gd name="T16" fmla="*/ 0 w 418"/>
                <a:gd name="T17" fmla="*/ 209 h 418"/>
                <a:gd name="T18" fmla="*/ 209 w 418"/>
                <a:gd name="T19" fmla="*/ 0 h 418"/>
                <a:gd name="T20" fmla="*/ 418 w 418"/>
                <a:gd name="T21" fmla="*/ 209 h 418"/>
                <a:gd name="T22" fmla="*/ 209 w 418"/>
                <a:gd name="T2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418">
                  <a:moveTo>
                    <a:pt x="249" y="352"/>
                  </a:moveTo>
                  <a:cubicBezTo>
                    <a:pt x="324" y="342"/>
                    <a:pt x="381" y="279"/>
                    <a:pt x="381" y="201"/>
                  </a:cubicBezTo>
                  <a:cubicBezTo>
                    <a:pt x="381" y="154"/>
                    <a:pt x="360" y="112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35" y="109"/>
                    <a:pt x="341" y="137"/>
                    <a:pt x="341" y="166"/>
                  </a:cubicBezTo>
                  <a:cubicBezTo>
                    <a:pt x="341" y="242"/>
                    <a:pt x="305" y="309"/>
                    <a:pt x="249" y="352"/>
                  </a:cubicBezTo>
                  <a:close/>
                  <a:moveTo>
                    <a:pt x="209" y="418"/>
                  </a:moveTo>
                  <a:cubicBezTo>
                    <a:pt x="93" y="418"/>
                    <a:pt x="0" y="325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325"/>
                    <a:pt x="325" y="418"/>
                    <a:pt x="2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4181476" y="4541838"/>
              <a:ext cx="439738" cy="830263"/>
            </a:xfrm>
            <a:custGeom>
              <a:avLst/>
              <a:gdLst>
                <a:gd name="T0" fmla="*/ 0 w 117"/>
                <a:gd name="T1" fmla="*/ 58 h 221"/>
                <a:gd name="T2" fmla="*/ 86 w 117"/>
                <a:gd name="T3" fmla="*/ 0 h 221"/>
                <a:gd name="T4" fmla="*/ 117 w 117"/>
                <a:gd name="T5" fmla="*/ 10 h 221"/>
                <a:gd name="T6" fmla="*/ 104 w 117"/>
                <a:gd name="T7" fmla="*/ 65 h 221"/>
                <a:gd name="T8" fmla="*/ 104 w 117"/>
                <a:gd name="T9" fmla="*/ 221 h 221"/>
                <a:gd name="T10" fmla="*/ 14 w 117"/>
                <a:gd name="T11" fmla="*/ 221 h 221"/>
                <a:gd name="T12" fmla="*/ 36 w 117"/>
                <a:gd name="T13" fmla="*/ 188 h 221"/>
                <a:gd name="T14" fmla="*/ 0 w 117"/>
                <a:gd name="T15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1">
                  <a:moveTo>
                    <a:pt x="0" y="58"/>
                  </a:moveTo>
                  <a:cubicBezTo>
                    <a:pt x="38" y="56"/>
                    <a:pt x="70" y="32"/>
                    <a:pt x="86" y="0"/>
                  </a:cubicBezTo>
                  <a:cubicBezTo>
                    <a:pt x="96" y="3"/>
                    <a:pt x="107" y="6"/>
                    <a:pt x="117" y="10"/>
                  </a:cubicBezTo>
                  <a:cubicBezTo>
                    <a:pt x="108" y="26"/>
                    <a:pt x="104" y="45"/>
                    <a:pt x="104" y="65"/>
                  </a:cubicBezTo>
                  <a:cubicBezTo>
                    <a:pt x="104" y="128"/>
                    <a:pt x="104" y="180"/>
                    <a:pt x="104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6" y="188"/>
                    <a:pt x="36" y="188"/>
                    <a:pt x="36" y="18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32"/>
            <p:cNvSpPr/>
            <p:nvPr/>
          </p:nvSpPr>
          <p:spPr bwMode="auto">
            <a:xfrm>
              <a:off x="3387726" y="4541838"/>
              <a:ext cx="736600" cy="830263"/>
            </a:xfrm>
            <a:custGeom>
              <a:avLst/>
              <a:gdLst>
                <a:gd name="T0" fmla="*/ 196 w 196"/>
                <a:gd name="T1" fmla="*/ 58 h 221"/>
                <a:gd name="T2" fmla="*/ 160 w 196"/>
                <a:gd name="T3" fmla="*/ 188 h 221"/>
                <a:gd name="T4" fmla="*/ 182 w 196"/>
                <a:gd name="T5" fmla="*/ 221 h 221"/>
                <a:gd name="T6" fmla="*/ 0 w 196"/>
                <a:gd name="T7" fmla="*/ 221 h 221"/>
                <a:gd name="T8" fmla="*/ 0 w 196"/>
                <a:gd name="T9" fmla="*/ 88 h 221"/>
                <a:gd name="T10" fmla="*/ 111 w 196"/>
                <a:gd name="T11" fmla="*/ 0 h 221"/>
                <a:gd name="T12" fmla="*/ 196 w 196"/>
                <a:gd name="T13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96" y="58"/>
                  </a:moveTo>
                  <a:cubicBezTo>
                    <a:pt x="160" y="188"/>
                    <a:pt x="160" y="188"/>
                    <a:pt x="160" y="188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178"/>
                    <a:pt x="0" y="88"/>
                  </a:cubicBezTo>
                  <a:cubicBezTo>
                    <a:pt x="0" y="41"/>
                    <a:pt x="57" y="14"/>
                    <a:pt x="111" y="0"/>
                  </a:cubicBezTo>
                  <a:cubicBezTo>
                    <a:pt x="126" y="32"/>
                    <a:pt x="158" y="56"/>
                    <a:pt x="19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33"/>
            <p:cNvSpPr/>
            <p:nvPr/>
          </p:nvSpPr>
          <p:spPr bwMode="auto">
            <a:xfrm>
              <a:off x="3922713" y="3906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>
              <a:spLocks noEditPoints="1"/>
            </p:cNvSpPr>
            <p:nvPr/>
          </p:nvSpPr>
          <p:spPr bwMode="auto">
            <a:xfrm>
              <a:off x="3733801" y="3733801"/>
              <a:ext cx="857250" cy="860425"/>
            </a:xfrm>
            <a:custGeom>
              <a:avLst/>
              <a:gdLst>
                <a:gd name="T0" fmla="*/ 50 w 228"/>
                <a:gd name="T1" fmla="*/ 46 h 229"/>
                <a:gd name="T2" fmla="*/ 20 w 228"/>
                <a:gd name="T3" fmla="*/ 110 h 229"/>
                <a:gd name="T4" fmla="*/ 92 w 228"/>
                <a:gd name="T5" fmla="*/ 192 h 229"/>
                <a:gd name="T6" fmla="*/ 42 w 228"/>
                <a:gd name="T7" fmla="*/ 91 h 229"/>
                <a:gd name="T8" fmla="*/ 50 w 228"/>
                <a:gd name="T9" fmla="*/ 46 h 229"/>
                <a:gd name="T10" fmla="*/ 50 w 228"/>
                <a:gd name="T11" fmla="*/ 46 h 229"/>
                <a:gd name="T12" fmla="*/ 114 w 228"/>
                <a:gd name="T13" fmla="*/ 229 h 229"/>
                <a:gd name="T14" fmla="*/ 0 w 228"/>
                <a:gd name="T15" fmla="*/ 114 h 229"/>
                <a:gd name="T16" fmla="*/ 114 w 228"/>
                <a:gd name="T17" fmla="*/ 0 h 229"/>
                <a:gd name="T18" fmla="*/ 228 w 228"/>
                <a:gd name="T19" fmla="*/ 114 h 229"/>
                <a:gd name="T20" fmla="*/ 114 w 228"/>
                <a:gd name="T21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29">
                  <a:moveTo>
                    <a:pt x="50" y="46"/>
                  </a:moveTo>
                  <a:cubicBezTo>
                    <a:pt x="32" y="61"/>
                    <a:pt x="20" y="84"/>
                    <a:pt x="20" y="110"/>
                  </a:cubicBezTo>
                  <a:cubicBezTo>
                    <a:pt x="20" y="152"/>
                    <a:pt x="51" y="187"/>
                    <a:pt x="92" y="192"/>
                  </a:cubicBezTo>
                  <a:cubicBezTo>
                    <a:pt x="62" y="169"/>
                    <a:pt x="42" y="132"/>
                    <a:pt x="42" y="91"/>
                  </a:cubicBezTo>
                  <a:cubicBezTo>
                    <a:pt x="42" y="75"/>
                    <a:pt x="45" y="60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lose/>
                  <a:moveTo>
                    <a:pt x="114" y="229"/>
                  </a:moveTo>
                  <a:cubicBezTo>
                    <a:pt x="51" y="229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8" y="51"/>
                    <a:pt x="228" y="114"/>
                  </a:cubicBezTo>
                  <a:cubicBezTo>
                    <a:pt x="228" y="177"/>
                    <a:pt x="177" y="229"/>
                    <a:pt x="114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4" name="文本框 26"/>
          <p:cNvSpPr txBox="1"/>
          <p:nvPr/>
        </p:nvSpPr>
        <p:spPr>
          <a:xfrm>
            <a:off x="2364741" y="3883072"/>
            <a:ext cx="193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部门管理不到位</a:t>
            </a:r>
            <a:endParaRPr lang="zh-CN" altLang="en-US" b="1" spc="100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81956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4873451" y="2874960"/>
            <a:ext cx="2498256" cy="2498256"/>
            <a:chOff x="2785219" y="1704380"/>
            <a:chExt cx="2202638" cy="2202638"/>
          </a:xfrm>
        </p:grpSpPr>
        <p:sp>
          <p:nvSpPr>
            <p:cNvPr id="107" name="椭圆 106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 rot="10800000">
            <a:off x="4369395" y="3899865"/>
            <a:ext cx="639027" cy="639027"/>
            <a:chOff x="5245553" y="1964897"/>
            <a:chExt cx="852035" cy="85203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5245553" y="1964897"/>
              <a:ext cx="852035" cy="852035"/>
              <a:chOff x="1705099" y="2564904"/>
              <a:chExt cx="1800200" cy="1800200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右箭头 110"/>
            <p:cNvSpPr/>
            <p:nvPr/>
          </p:nvSpPr>
          <p:spPr>
            <a:xfrm rot="10800000">
              <a:off x="5419542" y="2177905"/>
              <a:ext cx="504056" cy="42601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797137" y="3169823"/>
            <a:ext cx="716236" cy="713249"/>
            <a:chOff x="3632200" y="998538"/>
            <a:chExt cx="4949826" cy="4929188"/>
          </a:xfrm>
          <a:solidFill>
            <a:srgbClr val="2DB2A4"/>
          </a:solidFill>
        </p:grpSpPr>
        <p:sp>
          <p:nvSpPr>
            <p:cNvPr id="115" name="Rectangle 94"/>
            <p:cNvSpPr>
              <a:spLocks noChangeArrowheads="1"/>
            </p:cNvSpPr>
            <p:nvPr/>
          </p:nvSpPr>
          <p:spPr bwMode="auto">
            <a:xfrm>
              <a:off x="3632200" y="4795838"/>
              <a:ext cx="615950" cy="1000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95"/>
            <p:cNvSpPr>
              <a:spLocks noEditPoints="1"/>
            </p:cNvSpPr>
            <p:nvPr/>
          </p:nvSpPr>
          <p:spPr bwMode="auto">
            <a:xfrm>
              <a:off x="4451350" y="2814638"/>
              <a:ext cx="1409700" cy="1409700"/>
            </a:xfrm>
            <a:custGeom>
              <a:avLst/>
              <a:gdLst>
                <a:gd name="T0" fmla="*/ 20 w 375"/>
                <a:gd name="T1" fmla="*/ 187 h 375"/>
                <a:gd name="T2" fmla="*/ 188 w 375"/>
                <a:gd name="T3" fmla="*/ 20 h 375"/>
                <a:gd name="T4" fmla="*/ 356 w 375"/>
                <a:gd name="T5" fmla="*/ 187 h 375"/>
                <a:gd name="T6" fmla="*/ 188 w 375"/>
                <a:gd name="T7" fmla="*/ 355 h 375"/>
                <a:gd name="T8" fmla="*/ 20 w 375"/>
                <a:gd name="T9" fmla="*/ 187 h 375"/>
                <a:gd name="T10" fmla="*/ 188 w 375"/>
                <a:gd name="T11" fmla="*/ 0 h 375"/>
                <a:gd name="T12" fmla="*/ 0 w 375"/>
                <a:gd name="T13" fmla="*/ 187 h 375"/>
                <a:gd name="T14" fmla="*/ 188 w 375"/>
                <a:gd name="T15" fmla="*/ 375 h 375"/>
                <a:gd name="T16" fmla="*/ 375 w 375"/>
                <a:gd name="T17" fmla="*/ 187 h 375"/>
                <a:gd name="T18" fmla="*/ 188 w 375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5">
                  <a:moveTo>
                    <a:pt x="20" y="187"/>
                  </a:moveTo>
                  <a:cubicBezTo>
                    <a:pt x="20" y="95"/>
                    <a:pt x="95" y="20"/>
                    <a:pt x="188" y="20"/>
                  </a:cubicBezTo>
                  <a:cubicBezTo>
                    <a:pt x="280" y="20"/>
                    <a:pt x="356" y="95"/>
                    <a:pt x="356" y="187"/>
                  </a:cubicBezTo>
                  <a:cubicBezTo>
                    <a:pt x="356" y="280"/>
                    <a:pt x="280" y="355"/>
                    <a:pt x="188" y="355"/>
                  </a:cubicBezTo>
                  <a:cubicBezTo>
                    <a:pt x="95" y="355"/>
                    <a:pt x="20" y="280"/>
                    <a:pt x="20" y="187"/>
                  </a:cubicBezTo>
                  <a:close/>
                  <a:moveTo>
                    <a:pt x="188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7"/>
                  </a:cubicBezTo>
                  <a:cubicBezTo>
                    <a:pt x="375" y="84"/>
                    <a:pt x="29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96"/>
            <p:cNvSpPr/>
            <p:nvPr/>
          </p:nvSpPr>
          <p:spPr bwMode="auto">
            <a:xfrm>
              <a:off x="4737100" y="3438526"/>
              <a:ext cx="406400" cy="455613"/>
            </a:xfrm>
            <a:custGeom>
              <a:avLst/>
              <a:gdLst>
                <a:gd name="T0" fmla="*/ 88 w 108"/>
                <a:gd name="T1" fmla="*/ 103 h 121"/>
                <a:gd name="T2" fmla="*/ 108 w 108"/>
                <a:gd name="T3" fmla="*/ 32 h 121"/>
                <a:gd name="T4" fmla="*/ 61 w 108"/>
                <a:gd name="T5" fmla="*/ 0 h 121"/>
                <a:gd name="T6" fmla="*/ 0 w 108"/>
                <a:gd name="T7" fmla="*/ 48 h 121"/>
                <a:gd name="T8" fmla="*/ 0 w 108"/>
                <a:gd name="T9" fmla="*/ 121 h 121"/>
                <a:gd name="T10" fmla="*/ 100 w 108"/>
                <a:gd name="T11" fmla="*/ 121 h 121"/>
                <a:gd name="T12" fmla="*/ 88 w 108"/>
                <a:gd name="T13" fmla="*/ 10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1">
                  <a:moveTo>
                    <a:pt x="88" y="103"/>
                  </a:moveTo>
                  <a:cubicBezTo>
                    <a:pt x="108" y="32"/>
                    <a:pt x="108" y="32"/>
                    <a:pt x="108" y="32"/>
                  </a:cubicBezTo>
                  <a:cubicBezTo>
                    <a:pt x="87" y="31"/>
                    <a:pt x="69" y="18"/>
                    <a:pt x="61" y="0"/>
                  </a:cubicBezTo>
                  <a:cubicBezTo>
                    <a:pt x="31" y="8"/>
                    <a:pt x="0" y="23"/>
                    <a:pt x="0" y="48"/>
                  </a:cubicBezTo>
                  <a:cubicBezTo>
                    <a:pt x="0" y="97"/>
                    <a:pt x="0" y="121"/>
                    <a:pt x="0" y="121"/>
                  </a:cubicBezTo>
                  <a:cubicBezTo>
                    <a:pt x="100" y="121"/>
                    <a:pt x="100" y="121"/>
                    <a:pt x="100" y="121"/>
                  </a:cubicBezTo>
                  <a:lnTo>
                    <a:pt x="88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97"/>
            <p:cNvSpPr/>
            <p:nvPr/>
          </p:nvSpPr>
          <p:spPr bwMode="auto">
            <a:xfrm>
              <a:off x="4335463" y="4067176"/>
              <a:ext cx="4246563" cy="1860550"/>
            </a:xfrm>
            <a:custGeom>
              <a:avLst/>
              <a:gdLst>
                <a:gd name="T0" fmla="*/ 1102 w 1130"/>
                <a:gd name="T1" fmla="*/ 108 h 495"/>
                <a:gd name="T2" fmla="*/ 1120 w 1130"/>
                <a:gd name="T3" fmla="*/ 34 h 495"/>
                <a:gd name="T4" fmla="*/ 1042 w 1130"/>
                <a:gd name="T5" fmla="*/ 36 h 495"/>
                <a:gd name="T6" fmla="*/ 962 w 1130"/>
                <a:gd name="T7" fmla="*/ 171 h 495"/>
                <a:gd name="T8" fmla="*/ 775 w 1130"/>
                <a:gd name="T9" fmla="*/ 275 h 495"/>
                <a:gd name="T10" fmla="*/ 587 w 1130"/>
                <a:gd name="T11" fmla="*/ 275 h 495"/>
                <a:gd name="T12" fmla="*/ 479 w 1130"/>
                <a:gd name="T13" fmla="*/ 223 h 495"/>
                <a:gd name="T14" fmla="*/ 611 w 1130"/>
                <a:gd name="T15" fmla="*/ 223 h 495"/>
                <a:gd name="T16" fmla="*/ 715 w 1130"/>
                <a:gd name="T17" fmla="*/ 152 h 495"/>
                <a:gd name="T18" fmla="*/ 639 w 1130"/>
                <a:gd name="T19" fmla="*/ 108 h 495"/>
                <a:gd name="T20" fmla="*/ 575 w 1130"/>
                <a:gd name="T21" fmla="*/ 108 h 495"/>
                <a:gd name="T22" fmla="*/ 386 w 1130"/>
                <a:gd name="T23" fmla="*/ 108 h 495"/>
                <a:gd name="T24" fmla="*/ 310 w 1130"/>
                <a:gd name="T25" fmla="*/ 128 h 495"/>
                <a:gd name="T26" fmla="*/ 159 w 1130"/>
                <a:gd name="T27" fmla="*/ 195 h 495"/>
                <a:gd name="T28" fmla="*/ 53 w 1130"/>
                <a:gd name="T29" fmla="*/ 215 h 495"/>
                <a:gd name="T30" fmla="*/ 0 w 1130"/>
                <a:gd name="T31" fmla="*/ 215 h 495"/>
                <a:gd name="T32" fmla="*/ 0 w 1130"/>
                <a:gd name="T33" fmla="*/ 435 h 495"/>
                <a:gd name="T34" fmla="*/ 282 w 1130"/>
                <a:gd name="T35" fmla="*/ 463 h 495"/>
                <a:gd name="T36" fmla="*/ 641 w 1130"/>
                <a:gd name="T37" fmla="*/ 463 h 495"/>
                <a:gd name="T38" fmla="*/ 858 w 1130"/>
                <a:gd name="T39" fmla="*/ 379 h 495"/>
                <a:gd name="T40" fmla="*/ 1030 w 1130"/>
                <a:gd name="T41" fmla="*/ 247 h 495"/>
                <a:gd name="T42" fmla="*/ 1102 w 1130"/>
                <a:gd name="T43" fmla="*/ 10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0" h="495">
                  <a:moveTo>
                    <a:pt x="1102" y="108"/>
                  </a:moveTo>
                  <a:cubicBezTo>
                    <a:pt x="1111" y="89"/>
                    <a:pt x="1130" y="54"/>
                    <a:pt x="1120" y="34"/>
                  </a:cubicBezTo>
                  <a:cubicBezTo>
                    <a:pt x="1105" y="0"/>
                    <a:pt x="1063" y="13"/>
                    <a:pt x="1042" y="36"/>
                  </a:cubicBezTo>
                  <a:cubicBezTo>
                    <a:pt x="962" y="171"/>
                    <a:pt x="962" y="171"/>
                    <a:pt x="962" y="171"/>
                  </a:cubicBezTo>
                  <a:cubicBezTo>
                    <a:pt x="775" y="275"/>
                    <a:pt x="775" y="275"/>
                    <a:pt x="775" y="275"/>
                  </a:cubicBezTo>
                  <a:cubicBezTo>
                    <a:pt x="775" y="275"/>
                    <a:pt x="667" y="275"/>
                    <a:pt x="587" y="275"/>
                  </a:cubicBezTo>
                  <a:cubicBezTo>
                    <a:pt x="507" y="275"/>
                    <a:pt x="479" y="223"/>
                    <a:pt x="479" y="223"/>
                  </a:cubicBezTo>
                  <a:cubicBezTo>
                    <a:pt x="479" y="223"/>
                    <a:pt x="531" y="223"/>
                    <a:pt x="611" y="223"/>
                  </a:cubicBezTo>
                  <a:cubicBezTo>
                    <a:pt x="691" y="223"/>
                    <a:pt x="715" y="207"/>
                    <a:pt x="715" y="152"/>
                  </a:cubicBezTo>
                  <a:cubicBezTo>
                    <a:pt x="715" y="96"/>
                    <a:pt x="639" y="108"/>
                    <a:pt x="639" y="108"/>
                  </a:cubicBezTo>
                  <a:cubicBezTo>
                    <a:pt x="575" y="108"/>
                    <a:pt x="575" y="108"/>
                    <a:pt x="575" y="108"/>
                  </a:cubicBezTo>
                  <a:cubicBezTo>
                    <a:pt x="575" y="108"/>
                    <a:pt x="435" y="108"/>
                    <a:pt x="386" y="108"/>
                  </a:cubicBezTo>
                  <a:cubicBezTo>
                    <a:pt x="338" y="108"/>
                    <a:pt x="310" y="128"/>
                    <a:pt x="310" y="128"/>
                  </a:cubicBezTo>
                  <a:cubicBezTo>
                    <a:pt x="159" y="195"/>
                    <a:pt x="159" y="195"/>
                    <a:pt x="159" y="195"/>
                  </a:cubicBezTo>
                  <a:cubicBezTo>
                    <a:pt x="159" y="195"/>
                    <a:pt x="107" y="215"/>
                    <a:pt x="53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35"/>
                    <a:pt x="213" y="443"/>
                    <a:pt x="282" y="463"/>
                  </a:cubicBezTo>
                  <a:cubicBezTo>
                    <a:pt x="282" y="463"/>
                    <a:pt x="448" y="495"/>
                    <a:pt x="641" y="463"/>
                  </a:cubicBezTo>
                  <a:cubicBezTo>
                    <a:pt x="707" y="452"/>
                    <a:pt x="858" y="379"/>
                    <a:pt x="858" y="379"/>
                  </a:cubicBezTo>
                  <a:cubicBezTo>
                    <a:pt x="1030" y="247"/>
                    <a:pt x="1030" y="247"/>
                    <a:pt x="1030" y="247"/>
                  </a:cubicBezTo>
                  <a:cubicBezTo>
                    <a:pt x="1030" y="247"/>
                    <a:pt x="1066" y="184"/>
                    <a:pt x="110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98"/>
            <p:cNvSpPr>
              <a:spLocks noEditPoints="1"/>
            </p:cNvSpPr>
            <p:nvPr/>
          </p:nvSpPr>
          <p:spPr bwMode="auto">
            <a:xfrm>
              <a:off x="4924425" y="2998788"/>
              <a:ext cx="469900" cy="469900"/>
            </a:xfrm>
            <a:custGeom>
              <a:avLst/>
              <a:gdLst>
                <a:gd name="T0" fmla="*/ 24 w 125"/>
                <a:gd name="T1" fmla="*/ 50 h 125"/>
                <a:gd name="T2" fmla="*/ 51 w 125"/>
                <a:gd name="T3" fmla="*/ 105 h 125"/>
                <a:gd name="T4" fmla="*/ 12 w 125"/>
                <a:gd name="T5" fmla="*/ 60 h 125"/>
                <a:gd name="T6" fmla="*/ 28 w 125"/>
                <a:gd name="T7" fmla="*/ 25 h 125"/>
                <a:gd name="T8" fmla="*/ 24 w 125"/>
                <a:gd name="T9" fmla="*/ 50 h 125"/>
                <a:gd name="T10" fmla="*/ 125 w 125"/>
                <a:gd name="T11" fmla="*/ 62 h 125"/>
                <a:gd name="T12" fmla="*/ 63 w 125"/>
                <a:gd name="T13" fmla="*/ 0 h 125"/>
                <a:gd name="T14" fmla="*/ 0 w 125"/>
                <a:gd name="T15" fmla="*/ 62 h 125"/>
                <a:gd name="T16" fmla="*/ 63 w 125"/>
                <a:gd name="T17" fmla="*/ 125 h 125"/>
                <a:gd name="T18" fmla="*/ 125 w 125"/>
                <a:gd name="T1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24" y="50"/>
                  </a:moveTo>
                  <a:cubicBezTo>
                    <a:pt x="24" y="72"/>
                    <a:pt x="34" y="92"/>
                    <a:pt x="51" y="105"/>
                  </a:cubicBezTo>
                  <a:cubicBezTo>
                    <a:pt x="29" y="102"/>
                    <a:pt x="12" y="83"/>
                    <a:pt x="12" y="60"/>
                  </a:cubicBezTo>
                  <a:cubicBezTo>
                    <a:pt x="12" y="46"/>
                    <a:pt x="18" y="33"/>
                    <a:pt x="28" y="25"/>
                  </a:cubicBezTo>
                  <a:cubicBezTo>
                    <a:pt x="25" y="33"/>
                    <a:pt x="24" y="41"/>
                    <a:pt x="24" y="50"/>
                  </a:cubicBezTo>
                  <a:close/>
                  <a:moveTo>
                    <a:pt x="125" y="62"/>
                  </a:moveTo>
                  <a:cubicBezTo>
                    <a:pt x="125" y="28"/>
                    <a:pt x="97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9"/>
            <p:cNvSpPr/>
            <p:nvPr/>
          </p:nvSpPr>
          <p:spPr bwMode="auto">
            <a:xfrm>
              <a:off x="5173663" y="3438526"/>
              <a:ext cx="401638" cy="455613"/>
            </a:xfrm>
            <a:custGeom>
              <a:avLst/>
              <a:gdLst>
                <a:gd name="T0" fmla="*/ 46 w 107"/>
                <a:gd name="T1" fmla="*/ 0 h 121"/>
                <a:gd name="T2" fmla="*/ 0 w 107"/>
                <a:gd name="T3" fmla="*/ 32 h 121"/>
                <a:gd name="T4" fmla="*/ 19 w 107"/>
                <a:gd name="T5" fmla="*/ 103 h 121"/>
                <a:gd name="T6" fmla="*/ 7 w 107"/>
                <a:gd name="T7" fmla="*/ 121 h 121"/>
                <a:gd name="T8" fmla="*/ 107 w 107"/>
                <a:gd name="T9" fmla="*/ 121 h 121"/>
                <a:gd name="T10" fmla="*/ 107 w 107"/>
                <a:gd name="T11" fmla="*/ 48 h 121"/>
                <a:gd name="T12" fmla="*/ 46 w 1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1">
                  <a:moveTo>
                    <a:pt x="46" y="0"/>
                  </a:moveTo>
                  <a:cubicBezTo>
                    <a:pt x="38" y="18"/>
                    <a:pt x="20" y="31"/>
                    <a:pt x="0" y="32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107" y="97"/>
                    <a:pt x="107" y="48"/>
                  </a:cubicBezTo>
                  <a:cubicBezTo>
                    <a:pt x="107" y="23"/>
                    <a:pt x="76" y="8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0"/>
            <p:cNvSpPr>
              <a:spLocks noEditPoints="1"/>
            </p:cNvSpPr>
            <p:nvPr/>
          </p:nvSpPr>
          <p:spPr bwMode="auto">
            <a:xfrm>
              <a:off x="5751513" y="998538"/>
              <a:ext cx="2093913" cy="2093913"/>
            </a:xfrm>
            <a:custGeom>
              <a:avLst/>
              <a:gdLst>
                <a:gd name="T0" fmla="*/ 278 w 557"/>
                <a:gd name="T1" fmla="*/ 557 h 557"/>
                <a:gd name="T2" fmla="*/ 557 w 557"/>
                <a:gd name="T3" fmla="*/ 278 h 557"/>
                <a:gd name="T4" fmla="*/ 278 w 557"/>
                <a:gd name="T5" fmla="*/ 0 h 557"/>
                <a:gd name="T6" fmla="*/ 0 w 557"/>
                <a:gd name="T7" fmla="*/ 278 h 557"/>
                <a:gd name="T8" fmla="*/ 278 w 557"/>
                <a:gd name="T9" fmla="*/ 557 h 557"/>
                <a:gd name="T10" fmla="*/ 278 w 557"/>
                <a:gd name="T11" fmla="*/ 29 h 557"/>
                <a:gd name="T12" fmla="*/ 528 w 557"/>
                <a:gd name="T13" fmla="*/ 278 h 557"/>
                <a:gd name="T14" fmla="*/ 278 w 557"/>
                <a:gd name="T15" fmla="*/ 528 h 557"/>
                <a:gd name="T16" fmla="*/ 29 w 557"/>
                <a:gd name="T17" fmla="*/ 278 h 557"/>
                <a:gd name="T18" fmla="*/ 278 w 557"/>
                <a:gd name="T19" fmla="*/ 29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7" h="557">
                  <a:moveTo>
                    <a:pt x="278" y="557"/>
                  </a:moveTo>
                  <a:cubicBezTo>
                    <a:pt x="432" y="557"/>
                    <a:pt x="557" y="432"/>
                    <a:pt x="557" y="278"/>
                  </a:cubicBezTo>
                  <a:cubicBezTo>
                    <a:pt x="557" y="125"/>
                    <a:pt x="432" y="0"/>
                    <a:pt x="278" y="0"/>
                  </a:cubicBezTo>
                  <a:cubicBezTo>
                    <a:pt x="125" y="0"/>
                    <a:pt x="0" y="125"/>
                    <a:pt x="0" y="278"/>
                  </a:cubicBezTo>
                  <a:cubicBezTo>
                    <a:pt x="0" y="432"/>
                    <a:pt x="125" y="557"/>
                    <a:pt x="278" y="557"/>
                  </a:cubicBezTo>
                  <a:close/>
                  <a:moveTo>
                    <a:pt x="278" y="29"/>
                  </a:moveTo>
                  <a:cubicBezTo>
                    <a:pt x="416" y="29"/>
                    <a:pt x="528" y="141"/>
                    <a:pt x="528" y="278"/>
                  </a:cubicBezTo>
                  <a:cubicBezTo>
                    <a:pt x="528" y="416"/>
                    <a:pt x="416" y="528"/>
                    <a:pt x="278" y="528"/>
                  </a:cubicBezTo>
                  <a:cubicBezTo>
                    <a:pt x="141" y="528"/>
                    <a:pt x="29" y="416"/>
                    <a:pt x="29" y="278"/>
                  </a:cubicBezTo>
                  <a:cubicBezTo>
                    <a:pt x="29" y="141"/>
                    <a:pt x="141" y="29"/>
                    <a:pt x="2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01"/>
            <p:cNvSpPr/>
            <p:nvPr/>
          </p:nvSpPr>
          <p:spPr bwMode="auto">
            <a:xfrm>
              <a:off x="6180138" y="1938338"/>
              <a:ext cx="598488" cy="673100"/>
            </a:xfrm>
            <a:custGeom>
              <a:avLst/>
              <a:gdLst>
                <a:gd name="T0" fmla="*/ 0 w 159"/>
                <a:gd name="T1" fmla="*/ 179 h 179"/>
                <a:gd name="T2" fmla="*/ 147 w 159"/>
                <a:gd name="T3" fmla="*/ 179 h 179"/>
                <a:gd name="T4" fmla="*/ 130 w 159"/>
                <a:gd name="T5" fmla="*/ 152 h 179"/>
                <a:gd name="T6" fmla="*/ 159 w 159"/>
                <a:gd name="T7" fmla="*/ 48 h 179"/>
                <a:gd name="T8" fmla="*/ 90 w 159"/>
                <a:gd name="T9" fmla="*/ 0 h 179"/>
                <a:gd name="T10" fmla="*/ 0 w 159"/>
                <a:gd name="T11" fmla="*/ 72 h 179"/>
                <a:gd name="T12" fmla="*/ 0 w 159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79">
                  <a:moveTo>
                    <a:pt x="0" y="179"/>
                  </a:moveTo>
                  <a:cubicBezTo>
                    <a:pt x="147" y="179"/>
                    <a:pt x="147" y="179"/>
                    <a:pt x="147" y="179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28" y="45"/>
                    <a:pt x="102" y="27"/>
                    <a:pt x="90" y="0"/>
                  </a:cubicBezTo>
                  <a:cubicBezTo>
                    <a:pt x="46" y="12"/>
                    <a:pt x="0" y="34"/>
                    <a:pt x="0" y="72"/>
                  </a:cubicBezTo>
                  <a:cubicBezTo>
                    <a:pt x="0" y="144"/>
                    <a:pt x="0" y="179"/>
                    <a:pt x="0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02"/>
            <p:cNvSpPr>
              <a:spLocks noEditPoints="1"/>
            </p:cNvSpPr>
            <p:nvPr/>
          </p:nvSpPr>
          <p:spPr bwMode="auto">
            <a:xfrm>
              <a:off x="6457950" y="1292226"/>
              <a:ext cx="692150" cy="692150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92 w 184"/>
                <a:gd name="T5" fmla="*/ 0 h 184"/>
                <a:gd name="T6" fmla="*/ 0 w 184"/>
                <a:gd name="T7" fmla="*/ 92 h 184"/>
                <a:gd name="T8" fmla="*/ 92 w 184"/>
                <a:gd name="T9" fmla="*/ 184 h 184"/>
                <a:gd name="T10" fmla="*/ 34 w 184"/>
                <a:gd name="T11" fmla="*/ 73 h 184"/>
                <a:gd name="T12" fmla="*/ 75 w 184"/>
                <a:gd name="T13" fmla="*/ 154 h 184"/>
                <a:gd name="T14" fmla="*/ 17 w 184"/>
                <a:gd name="T15" fmla="*/ 88 h 184"/>
                <a:gd name="T16" fmla="*/ 41 w 184"/>
                <a:gd name="T17" fmla="*/ 37 h 184"/>
                <a:gd name="T18" fmla="*/ 34 w 184"/>
                <a:gd name="T19" fmla="*/ 7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lose/>
                  <a:moveTo>
                    <a:pt x="34" y="73"/>
                  </a:moveTo>
                  <a:cubicBezTo>
                    <a:pt x="34" y="106"/>
                    <a:pt x="50" y="136"/>
                    <a:pt x="75" y="154"/>
                  </a:cubicBezTo>
                  <a:cubicBezTo>
                    <a:pt x="42" y="150"/>
                    <a:pt x="17" y="122"/>
                    <a:pt x="17" y="88"/>
                  </a:cubicBezTo>
                  <a:cubicBezTo>
                    <a:pt x="17" y="68"/>
                    <a:pt x="26" y="49"/>
                    <a:pt x="41" y="37"/>
                  </a:cubicBezTo>
                  <a:cubicBezTo>
                    <a:pt x="37" y="48"/>
                    <a:pt x="34" y="60"/>
                    <a:pt x="3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3"/>
            <p:cNvSpPr/>
            <p:nvPr/>
          </p:nvSpPr>
          <p:spPr bwMode="auto">
            <a:xfrm>
              <a:off x="6819900" y="1938338"/>
              <a:ext cx="593725" cy="673100"/>
            </a:xfrm>
            <a:custGeom>
              <a:avLst/>
              <a:gdLst>
                <a:gd name="T0" fmla="*/ 69 w 158"/>
                <a:gd name="T1" fmla="*/ 0 h 179"/>
                <a:gd name="T2" fmla="*/ 0 w 158"/>
                <a:gd name="T3" fmla="*/ 48 h 179"/>
                <a:gd name="T4" fmla="*/ 29 w 158"/>
                <a:gd name="T5" fmla="*/ 152 h 179"/>
                <a:gd name="T6" fmla="*/ 12 w 158"/>
                <a:gd name="T7" fmla="*/ 179 h 179"/>
                <a:gd name="T8" fmla="*/ 158 w 158"/>
                <a:gd name="T9" fmla="*/ 179 h 179"/>
                <a:gd name="T10" fmla="*/ 158 w 158"/>
                <a:gd name="T11" fmla="*/ 72 h 179"/>
                <a:gd name="T12" fmla="*/ 69 w 158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79">
                  <a:moveTo>
                    <a:pt x="69" y="0"/>
                  </a:moveTo>
                  <a:cubicBezTo>
                    <a:pt x="57" y="27"/>
                    <a:pt x="31" y="45"/>
                    <a:pt x="0" y="48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12" y="179"/>
                    <a:pt x="12" y="179"/>
                    <a:pt x="12" y="179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58" y="179"/>
                    <a:pt x="158" y="144"/>
                    <a:pt x="158" y="72"/>
                  </a:cubicBezTo>
                  <a:cubicBezTo>
                    <a:pt x="158" y="34"/>
                    <a:pt x="112" y="12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04"/>
            <p:cNvSpPr/>
            <p:nvPr/>
          </p:nvSpPr>
          <p:spPr bwMode="auto">
            <a:xfrm>
              <a:off x="7037388" y="3814763"/>
              <a:ext cx="271463" cy="300038"/>
            </a:xfrm>
            <a:custGeom>
              <a:avLst/>
              <a:gdLst>
                <a:gd name="T0" fmla="*/ 41 w 72"/>
                <a:gd name="T1" fmla="*/ 0 h 80"/>
                <a:gd name="T2" fmla="*/ 0 w 72"/>
                <a:gd name="T3" fmla="*/ 32 h 80"/>
                <a:gd name="T4" fmla="*/ 0 w 72"/>
                <a:gd name="T5" fmla="*/ 80 h 80"/>
                <a:gd name="T6" fmla="*/ 67 w 72"/>
                <a:gd name="T7" fmla="*/ 80 h 80"/>
                <a:gd name="T8" fmla="*/ 59 w 72"/>
                <a:gd name="T9" fmla="*/ 68 h 80"/>
                <a:gd name="T10" fmla="*/ 72 w 72"/>
                <a:gd name="T11" fmla="*/ 21 h 80"/>
                <a:gd name="T12" fmla="*/ 41 w 7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41" y="0"/>
                  </a:moveTo>
                  <a:cubicBezTo>
                    <a:pt x="21" y="5"/>
                    <a:pt x="0" y="15"/>
                    <a:pt x="0" y="32"/>
                  </a:cubicBezTo>
                  <a:cubicBezTo>
                    <a:pt x="0" y="65"/>
                    <a:pt x="0" y="80"/>
                    <a:pt x="0" y="8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58" y="20"/>
                    <a:pt x="46" y="1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05"/>
            <p:cNvSpPr>
              <a:spLocks noEditPoints="1"/>
            </p:cNvSpPr>
            <p:nvPr/>
          </p:nvSpPr>
          <p:spPr bwMode="auto">
            <a:xfrm>
              <a:off x="7165975" y="3517901"/>
              <a:ext cx="311150" cy="315913"/>
            </a:xfrm>
            <a:custGeom>
              <a:avLst/>
              <a:gdLst>
                <a:gd name="T0" fmla="*/ 33 w 83"/>
                <a:gd name="T1" fmla="*/ 70 h 84"/>
                <a:gd name="T2" fmla="*/ 7 w 83"/>
                <a:gd name="T3" fmla="*/ 40 h 84"/>
                <a:gd name="T4" fmla="*/ 18 w 83"/>
                <a:gd name="T5" fmla="*/ 17 h 84"/>
                <a:gd name="T6" fmla="*/ 15 w 83"/>
                <a:gd name="T7" fmla="*/ 34 h 84"/>
                <a:gd name="T8" fmla="*/ 33 w 83"/>
                <a:gd name="T9" fmla="*/ 70 h 84"/>
                <a:gd name="T10" fmla="*/ 41 w 83"/>
                <a:gd name="T11" fmla="*/ 84 h 84"/>
                <a:gd name="T12" fmla="*/ 83 w 83"/>
                <a:gd name="T13" fmla="*/ 42 h 84"/>
                <a:gd name="T14" fmla="*/ 41 w 83"/>
                <a:gd name="T15" fmla="*/ 0 h 84"/>
                <a:gd name="T16" fmla="*/ 0 w 83"/>
                <a:gd name="T17" fmla="*/ 42 h 84"/>
                <a:gd name="T18" fmla="*/ 41 w 83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33" y="70"/>
                  </a:moveTo>
                  <a:cubicBezTo>
                    <a:pt x="19" y="69"/>
                    <a:pt x="7" y="56"/>
                    <a:pt x="7" y="40"/>
                  </a:cubicBezTo>
                  <a:cubicBezTo>
                    <a:pt x="7" y="31"/>
                    <a:pt x="11" y="23"/>
                    <a:pt x="18" y="17"/>
                  </a:cubicBezTo>
                  <a:cubicBezTo>
                    <a:pt x="16" y="22"/>
                    <a:pt x="15" y="28"/>
                    <a:pt x="15" y="34"/>
                  </a:cubicBezTo>
                  <a:cubicBezTo>
                    <a:pt x="15" y="49"/>
                    <a:pt x="22" y="62"/>
                    <a:pt x="33" y="70"/>
                  </a:cubicBezTo>
                  <a:close/>
                  <a:moveTo>
                    <a:pt x="41" y="84"/>
                  </a:moveTo>
                  <a:cubicBezTo>
                    <a:pt x="64" y="84"/>
                    <a:pt x="83" y="65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4"/>
                    <a:pt x="41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06"/>
            <p:cNvSpPr/>
            <p:nvPr/>
          </p:nvSpPr>
          <p:spPr bwMode="auto">
            <a:xfrm>
              <a:off x="7326313" y="3814763"/>
              <a:ext cx="271463" cy="300038"/>
            </a:xfrm>
            <a:custGeom>
              <a:avLst/>
              <a:gdLst>
                <a:gd name="T0" fmla="*/ 72 w 72"/>
                <a:gd name="T1" fmla="*/ 80 h 80"/>
                <a:gd name="T2" fmla="*/ 72 w 72"/>
                <a:gd name="T3" fmla="*/ 32 h 80"/>
                <a:gd name="T4" fmla="*/ 31 w 72"/>
                <a:gd name="T5" fmla="*/ 0 h 80"/>
                <a:gd name="T6" fmla="*/ 0 w 72"/>
                <a:gd name="T7" fmla="*/ 21 h 80"/>
                <a:gd name="T8" fmla="*/ 13 w 72"/>
                <a:gd name="T9" fmla="*/ 68 h 80"/>
                <a:gd name="T10" fmla="*/ 5 w 72"/>
                <a:gd name="T11" fmla="*/ 80 h 80"/>
                <a:gd name="T12" fmla="*/ 72 w 7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72" y="80"/>
                  </a:moveTo>
                  <a:cubicBezTo>
                    <a:pt x="72" y="80"/>
                    <a:pt x="72" y="65"/>
                    <a:pt x="72" y="32"/>
                  </a:cubicBezTo>
                  <a:cubicBezTo>
                    <a:pt x="72" y="15"/>
                    <a:pt x="51" y="5"/>
                    <a:pt x="31" y="0"/>
                  </a:cubicBezTo>
                  <a:cubicBezTo>
                    <a:pt x="26" y="12"/>
                    <a:pt x="14" y="20"/>
                    <a:pt x="0" y="21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80"/>
                    <a:pt x="5" y="80"/>
                    <a:pt x="5" y="80"/>
                  </a:cubicBezTo>
                  <a:lnTo>
                    <a:pt x="7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07"/>
            <p:cNvSpPr>
              <a:spLocks noEditPoints="1"/>
            </p:cNvSpPr>
            <p:nvPr/>
          </p:nvSpPr>
          <p:spPr bwMode="auto">
            <a:xfrm>
              <a:off x="6834188" y="3394076"/>
              <a:ext cx="1003300" cy="1000125"/>
            </a:xfrm>
            <a:custGeom>
              <a:avLst/>
              <a:gdLst>
                <a:gd name="T0" fmla="*/ 134 w 267"/>
                <a:gd name="T1" fmla="*/ 266 h 266"/>
                <a:gd name="T2" fmla="*/ 267 w 267"/>
                <a:gd name="T3" fmla="*/ 133 h 266"/>
                <a:gd name="T4" fmla="*/ 134 w 267"/>
                <a:gd name="T5" fmla="*/ 0 h 266"/>
                <a:gd name="T6" fmla="*/ 0 w 267"/>
                <a:gd name="T7" fmla="*/ 133 h 266"/>
                <a:gd name="T8" fmla="*/ 134 w 267"/>
                <a:gd name="T9" fmla="*/ 266 h 266"/>
                <a:gd name="T10" fmla="*/ 134 w 267"/>
                <a:gd name="T11" fmla="*/ 14 h 266"/>
                <a:gd name="T12" fmla="*/ 253 w 267"/>
                <a:gd name="T13" fmla="*/ 133 h 266"/>
                <a:gd name="T14" fmla="*/ 134 w 267"/>
                <a:gd name="T15" fmla="*/ 253 h 266"/>
                <a:gd name="T16" fmla="*/ 14 w 267"/>
                <a:gd name="T17" fmla="*/ 133 h 266"/>
                <a:gd name="T18" fmla="*/ 134 w 267"/>
                <a:gd name="T19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66">
                  <a:moveTo>
                    <a:pt x="134" y="266"/>
                  </a:moveTo>
                  <a:cubicBezTo>
                    <a:pt x="207" y="266"/>
                    <a:pt x="267" y="207"/>
                    <a:pt x="267" y="133"/>
                  </a:cubicBezTo>
                  <a:cubicBezTo>
                    <a:pt x="267" y="60"/>
                    <a:pt x="207" y="0"/>
                    <a:pt x="134" y="0"/>
                  </a:cubicBezTo>
                  <a:cubicBezTo>
                    <a:pt x="60" y="0"/>
                    <a:pt x="0" y="60"/>
                    <a:pt x="0" y="133"/>
                  </a:cubicBezTo>
                  <a:cubicBezTo>
                    <a:pt x="0" y="207"/>
                    <a:pt x="60" y="266"/>
                    <a:pt x="134" y="266"/>
                  </a:cubicBezTo>
                  <a:close/>
                  <a:moveTo>
                    <a:pt x="134" y="14"/>
                  </a:moveTo>
                  <a:cubicBezTo>
                    <a:pt x="199" y="14"/>
                    <a:pt x="253" y="67"/>
                    <a:pt x="253" y="133"/>
                  </a:cubicBezTo>
                  <a:cubicBezTo>
                    <a:pt x="253" y="199"/>
                    <a:pt x="199" y="253"/>
                    <a:pt x="134" y="253"/>
                  </a:cubicBezTo>
                  <a:cubicBezTo>
                    <a:pt x="68" y="253"/>
                    <a:pt x="14" y="199"/>
                    <a:pt x="14" y="133"/>
                  </a:cubicBezTo>
                  <a:cubicBezTo>
                    <a:pt x="14" y="67"/>
                    <a:pt x="68" y="14"/>
                    <a:pt x="13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9" name="文本框 26"/>
          <p:cNvSpPr txBox="1"/>
          <p:nvPr/>
        </p:nvSpPr>
        <p:spPr>
          <a:xfrm>
            <a:off x="5017467" y="3883072"/>
            <a:ext cx="208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部门资金分配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241077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1" name="组合 130"/>
          <p:cNvGrpSpPr/>
          <p:nvPr/>
        </p:nvGrpSpPr>
        <p:grpSpPr>
          <a:xfrm rot="10800000">
            <a:off x="7186752" y="3883072"/>
            <a:ext cx="639027" cy="639027"/>
            <a:chOff x="5245553" y="1964897"/>
            <a:chExt cx="852035" cy="852035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245553" y="1964897"/>
              <a:ext cx="852035" cy="852035"/>
              <a:chOff x="1705099" y="2564904"/>
              <a:chExt cx="1800200" cy="1800200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10800000">
              <a:off x="5419542" y="2177905"/>
              <a:ext cx="504056" cy="42601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654464" y="3098894"/>
            <a:ext cx="596901" cy="720726"/>
            <a:chOff x="5499100" y="2711450"/>
            <a:chExt cx="1193801" cy="1441451"/>
          </a:xfrm>
          <a:solidFill>
            <a:srgbClr val="F77A08"/>
          </a:solidFill>
        </p:grpSpPr>
        <p:sp>
          <p:nvSpPr>
            <p:cNvPr id="137" name="Freeform 17"/>
            <p:cNvSpPr/>
            <p:nvPr/>
          </p:nvSpPr>
          <p:spPr bwMode="auto">
            <a:xfrm>
              <a:off x="5892800" y="2711450"/>
              <a:ext cx="401638" cy="439738"/>
            </a:xfrm>
            <a:custGeom>
              <a:avLst/>
              <a:gdLst>
                <a:gd name="T0" fmla="*/ 12 w 106"/>
                <a:gd name="T1" fmla="*/ 75 h 116"/>
                <a:gd name="T2" fmla="*/ 54 w 106"/>
                <a:gd name="T3" fmla="*/ 116 h 116"/>
                <a:gd name="T4" fmla="*/ 96 w 106"/>
                <a:gd name="T5" fmla="*/ 74 h 116"/>
                <a:gd name="T6" fmla="*/ 106 w 106"/>
                <a:gd name="T7" fmla="*/ 56 h 116"/>
                <a:gd name="T8" fmla="*/ 99 w 106"/>
                <a:gd name="T9" fmla="*/ 48 h 116"/>
                <a:gd name="T10" fmla="*/ 54 w 106"/>
                <a:gd name="T11" fmla="*/ 0 h 116"/>
                <a:gd name="T12" fmla="*/ 9 w 106"/>
                <a:gd name="T13" fmla="*/ 47 h 116"/>
                <a:gd name="T14" fmla="*/ 1 w 106"/>
                <a:gd name="T15" fmla="*/ 56 h 116"/>
                <a:gd name="T16" fmla="*/ 12 w 106"/>
                <a:gd name="T17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6">
                  <a:moveTo>
                    <a:pt x="12" y="75"/>
                  </a:moveTo>
                  <a:cubicBezTo>
                    <a:pt x="18" y="96"/>
                    <a:pt x="31" y="116"/>
                    <a:pt x="54" y="116"/>
                  </a:cubicBezTo>
                  <a:cubicBezTo>
                    <a:pt x="76" y="116"/>
                    <a:pt x="90" y="96"/>
                    <a:pt x="96" y="74"/>
                  </a:cubicBezTo>
                  <a:cubicBezTo>
                    <a:pt x="102" y="72"/>
                    <a:pt x="106" y="63"/>
                    <a:pt x="106" y="56"/>
                  </a:cubicBezTo>
                  <a:cubicBezTo>
                    <a:pt x="105" y="51"/>
                    <a:pt x="103" y="49"/>
                    <a:pt x="99" y="48"/>
                  </a:cubicBezTo>
                  <a:cubicBezTo>
                    <a:pt x="98" y="21"/>
                    <a:pt x="80" y="0"/>
                    <a:pt x="54" y="0"/>
                  </a:cubicBezTo>
                  <a:cubicBezTo>
                    <a:pt x="28" y="0"/>
                    <a:pt x="10" y="21"/>
                    <a:pt x="9" y="47"/>
                  </a:cubicBezTo>
                  <a:cubicBezTo>
                    <a:pt x="4" y="48"/>
                    <a:pt x="2" y="51"/>
                    <a:pt x="1" y="56"/>
                  </a:cubicBezTo>
                  <a:cubicBezTo>
                    <a:pt x="0" y="63"/>
                    <a:pt x="5" y="73"/>
                    <a:pt x="1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8"/>
            <p:cNvSpPr/>
            <p:nvPr/>
          </p:nvSpPr>
          <p:spPr bwMode="auto">
            <a:xfrm>
              <a:off x="5499100" y="3695700"/>
              <a:ext cx="1190625" cy="298450"/>
            </a:xfrm>
            <a:custGeom>
              <a:avLst/>
              <a:gdLst>
                <a:gd name="T0" fmla="*/ 0 w 750"/>
                <a:gd name="T1" fmla="*/ 0 h 188"/>
                <a:gd name="T2" fmla="*/ 79 w 750"/>
                <a:gd name="T3" fmla="*/ 188 h 188"/>
                <a:gd name="T4" fmla="*/ 122 w 750"/>
                <a:gd name="T5" fmla="*/ 188 h 188"/>
                <a:gd name="T6" fmla="*/ 119 w 750"/>
                <a:gd name="T7" fmla="*/ 72 h 188"/>
                <a:gd name="T8" fmla="*/ 633 w 750"/>
                <a:gd name="T9" fmla="*/ 72 h 188"/>
                <a:gd name="T10" fmla="*/ 630 w 750"/>
                <a:gd name="T11" fmla="*/ 188 h 188"/>
                <a:gd name="T12" fmla="*/ 673 w 750"/>
                <a:gd name="T13" fmla="*/ 188 h 188"/>
                <a:gd name="T14" fmla="*/ 750 w 750"/>
                <a:gd name="T15" fmla="*/ 0 h 188"/>
                <a:gd name="T16" fmla="*/ 0 w 7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188">
                  <a:moveTo>
                    <a:pt x="0" y="0"/>
                  </a:moveTo>
                  <a:lnTo>
                    <a:pt x="79" y="188"/>
                  </a:lnTo>
                  <a:lnTo>
                    <a:pt x="122" y="188"/>
                  </a:lnTo>
                  <a:lnTo>
                    <a:pt x="119" y="72"/>
                  </a:lnTo>
                  <a:lnTo>
                    <a:pt x="633" y="72"/>
                  </a:lnTo>
                  <a:lnTo>
                    <a:pt x="630" y="188"/>
                  </a:lnTo>
                  <a:lnTo>
                    <a:pt x="673" y="188"/>
                  </a:lnTo>
                  <a:lnTo>
                    <a:pt x="7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9"/>
            <p:cNvSpPr/>
            <p:nvPr/>
          </p:nvSpPr>
          <p:spPr bwMode="auto">
            <a:xfrm>
              <a:off x="5722938" y="3846513"/>
              <a:ext cx="746125" cy="306388"/>
            </a:xfrm>
            <a:custGeom>
              <a:avLst/>
              <a:gdLst>
                <a:gd name="T0" fmla="*/ 2 w 470"/>
                <a:gd name="T1" fmla="*/ 193 h 193"/>
                <a:gd name="T2" fmla="*/ 465 w 470"/>
                <a:gd name="T3" fmla="*/ 193 h 193"/>
                <a:gd name="T4" fmla="*/ 470 w 470"/>
                <a:gd name="T5" fmla="*/ 0 h 193"/>
                <a:gd name="T6" fmla="*/ 0 w 470"/>
                <a:gd name="T7" fmla="*/ 0 h 193"/>
                <a:gd name="T8" fmla="*/ 2 w 47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193">
                  <a:moveTo>
                    <a:pt x="2" y="193"/>
                  </a:moveTo>
                  <a:lnTo>
                    <a:pt x="465" y="193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20"/>
            <p:cNvSpPr/>
            <p:nvPr/>
          </p:nvSpPr>
          <p:spPr bwMode="auto">
            <a:xfrm>
              <a:off x="6488113" y="3600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21"/>
            <p:cNvSpPr/>
            <p:nvPr/>
          </p:nvSpPr>
          <p:spPr bwMode="auto">
            <a:xfrm>
              <a:off x="5684838" y="3173413"/>
              <a:ext cx="1008063" cy="450850"/>
            </a:xfrm>
            <a:custGeom>
              <a:avLst/>
              <a:gdLst>
                <a:gd name="T0" fmla="*/ 49 w 266"/>
                <a:gd name="T1" fmla="*/ 64 h 119"/>
                <a:gd name="T2" fmla="*/ 49 w 266"/>
                <a:gd name="T3" fmla="*/ 64 h 119"/>
                <a:gd name="T4" fmla="*/ 49 w 266"/>
                <a:gd name="T5" fmla="*/ 119 h 119"/>
                <a:gd name="T6" fmla="*/ 105 w 266"/>
                <a:gd name="T7" fmla="*/ 119 h 119"/>
                <a:gd name="T8" fmla="*/ 102 w 266"/>
                <a:gd name="T9" fmla="*/ 83 h 119"/>
                <a:gd name="T10" fmla="*/ 108 w 266"/>
                <a:gd name="T11" fmla="*/ 74 h 119"/>
                <a:gd name="T12" fmla="*/ 115 w 266"/>
                <a:gd name="T13" fmla="*/ 83 h 119"/>
                <a:gd name="T14" fmla="*/ 112 w 266"/>
                <a:gd name="T15" fmla="*/ 119 h 119"/>
                <a:gd name="T16" fmla="*/ 167 w 266"/>
                <a:gd name="T17" fmla="*/ 119 h 119"/>
                <a:gd name="T18" fmla="*/ 167 w 266"/>
                <a:gd name="T19" fmla="*/ 76 h 119"/>
                <a:gd name="T20" fmla="*/ 179 w 266"/>
                <a:gd name="T21" fmla="*/ 95 h 119"/>
                <a:gd name="T22" fmla="*/ 187 w 266"/>
                <a:gd name="T23" fmla="*/ 105 h 119"/>
                <a:gd name="T24" fmla="*/ 192 w 266"/>
                <a:gd name="T25" fmla="*/ 110 h 119"/>
                <a:gd name="T26" fmla="*/ 197 w 266"/>
                <a:gd name="T27" fmla="*/ 112 h 119"/>
                <a:gd name="T28" fmla="*/ 205 w 266"/>
                <a:gd name="T29" fmla="*/ 114 h 119"/>
                <a:gd name="T30" fmla="*/ 212 w 266"/>
                <a:gd name="T31" fmla="*/ 113 h 119"/>
                <a:gd name="T32" fmla="*/ 216 w 266"/>
                <a:gd name="T33" fmla="*/ 111 h 119"/>
                <a:gd name="T34" fmla="*/ 220 w 266"/>
                <a:gd name="T35" fmla="*/ 108 h 119"/>
                <a:gd name="T36" fmla="*/ 226 w 266"/>
                <a:gd name="T37" fmla="*/ 103 h 119"/>
                <a:gd name="T38" fmla="*/ 236 w 266"/>
                <a:gd name="T39" fmla="*/ 92 h 119"/>
                <a:gd name="T40" fmla="*/ 259 w 266"/>
                <a:gd name="T41" fmla="*/ 67 h 119"/>
                <a:gd name="T42" fmla="*/ 257 w 266"/>
                <a:gd name="T43" fmla="*/ 39 h 119"/>
                <a:gd name="T44" fmla="*/ 254 w 266"/>
                <a:gd name="T45" fmla="*/ 37 h 119"/>
                <a:gd name="T46" fmla="*/ 262 w 266"/>
                <a:gd name="T47" fmla="*/ 29 h 119"/>
                <a:gd name="T48" fmla="*/ 262 w 266"/>
                <a:gd name="T49" fmla="*/ 18 h 119"/>
                <a:gd name="T50" fmla="*/ 251 w 266"/>
                <a:gd name="T51" fmla="*/ 18 h 119"/>
                <a:gd name="T52" fmla="*/ 233 w 266"/>
                <a:gd name="T53" fmla="*/ 38 h 119"/>
                <a:gd name="T54" fmla="*/ 229 w 266"/>
                <a:gd name="T55" fmla="*/ 41 h 119"/>
                <a:gd name="T56" fmla="*/ 229 w 266"/>
                <a:gd name="T57" fmla="*/ 41 h 119"/>
                <a:gd name="T58" fmla="*/ 211 w 266"/>
                <a:gd name="T59" fmla="*/ 62 h 119"/>
                <a:gd name="T60" fmla="*/ 207 w 266"/>
                <a:gd name="T61" fmla="*/ 66 h 119"/>
                <a:gd name="T62" fmla="*/ 204 w 266"/>
                <a:gd name="T63" fmla="*/ 60 h 119"/>
                <a:gd name="T64" fmla="*/ 190 w 266"/>
                <a:gd name="T65" fmla="*/ 35 h 119"/>
                <a:gd name="T66" fmla="*/ 186 w 266"/>
                <a:gd name="T67" fmla="*/ 26 h 119"/>
                <a:gd name="T68" fmla="*/ 184 w 266"/>
                <a:gd name="T69" fmla="*/ 23 h 119"/>
                <a:gd name="T70" fmla="*/ 184 w 266"/>
                <a:gd name="T71" fmla="*/ 22 h 119"/>
                <a:gd name="T72" fmla="*/ 184 w 266"/>
                <a:gd name="T73" fmla="*/ 22 h 119"/>
                <a:gd name="T74" fmla="*/ 179 w 266"/>
                <a:gd name="T75" fmla="*/ 16 h 119"/>
                <a:gd name="T76" fmla="*/ 152 w 266"/>
                <a:gd name="T77" fmla="*/ 4 h 119"/>
                <a:gd name="T78" fmla="*/ 138 w 266"/>
                <a:gd name="T79" fmla="*/ 0 h 119"/>
                <a:gd name="T80" fmla="*/ 138 w 266"/>
                <a:gd name="T81" fmla="*/ 0 h 119"/>
                <a:gd name="T82" fmla="*/ 138 w 266"/>
                <a:gd name="T83" fmla="*/ 0 h 119"/>
                <a:gd name="T84" fmla="*/ 120 w 266"/>
                <a:gd name="T85" fmla="*/ 62 h 119"/>
                <a:gd name="T86" fmla="*/ 114 w 266"/>
                <a:gd name="T87" fmla="*/ 24 h 119"/>
                <a:gd name="T88" fmla="*/ 119 w 266"/>
                <a:gd name="T89" fmla="*/ 12 h 119"/>
                <a:gd name="T90" fmla="*/ 111 w 266"/>
                <a:gd name="T91" fmla="*/ 5 h 119"/>
                <a:gd name="T92" fmla="*/ 105 w 266"/>
                <a:gd name="T93" fmla="*/ 5 h 119"/>
                <a:gd name="T94" fmla="*/ 97 w 266"/>
                <a:gd name="T95" fmla="*/ 12 h 119"/>
                <a:gd name="T96" fmla="*/ 102 w 266"/>
                <a:gd name="T97" fmla="*/ 24 h 119"/>
                <a:gd name="T98" fmla="*/ 96 w 266"/>
                <a:gd name="T99" fmla="*/ 62 h 119"/>
                <a:gd name="T100" fmla="*/ 78 w 266"/>
                <a:gd name="T101" fmla="*/ 0 h 119"/>
                <a:gd name="T102" fmla="*/ 78 w 266"/>
                <a:gd name="T103" fmla="*/ 0 h 119"/>
                <a:gd name="T104" fmla="*/ 78 w 266"/>
                <a:gd name="T105" fmla="*/ 0 h 119"/>
                <a:gd name="T106" fmla="*/ 67 w 266"/>
                <a:gd name="T107" fmla="*/ 4 h 119"/>
                <a:gd name="T108" fmla="*/ 28 w 266"/>
                <a:gd name="T109" fmla="*/ 20 h 119"/>
                <a:gd name="T110" fmla="*/ 0 w 266"/>
                <a:gd name="T111" fmla="*/ 119 h 119"/>
                <a:gd name="T112" fmla="*/ 38 w 266"/>
                <a:gd name="T113" fmla="*/ 119 h 119"/>
                <a:gd name="T114" fmla="*/ 49 w 266"/>
                <a:gd name="T115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" h="119"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78"/>
                    <a:pt x="105" y="74"/>
                    <a:pt x="108" y="74"/>
                  </a:cubicBezTo>
                  <a:cubicBezTo>
                    <a:pt x="112" y="74"/>
                    <a:pt x="115" y="78"/>
                    <a:pt x="115" y="83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71" y="83"/>
                    <a:pt x="175" y="89"/>
                    <a:pt x="179" y="95"/>
                  </a:cubicBezTo>
                  <a:cubicBezTo>
                    <a:pt x="182" y="99"/>
                    <a:pt x="184" y="102"/>
                    <a:pt x="187" y="105"/>
                  </a:cubicBezTo>
                  <a:cubicBezTo>
                    <a:pt x="188" y="106"/>
                    <a:pt x="190" y="108"/>
                    <a:pt x="192" y="110"/>
                  </a:cubicBezTo>
                  <a:cubicBezTo>
                    <a:pt x="193" y="111"/>
                    <a:pt x="195" y="111"/>
                    <a:pt x="197" y="112"/>
                  </a:cubicBezTo>
                  <a:cubicBezTo>
                    <a:pt x="199" y="113"/>
                    <a:pt x="202" y="114"/>
                    <a:pt x="205" y="114"/>
                  </a:cubicBezTo>
                  <a:cubicBezTo>
                    <a:pt x="207" y="114"/>
                    <a:pt x="209" y="114"/>
                    <a:pt x="212" y="113"/>
                  </a:cubicBezTo>
                  <a:cubicBezTo>
                    <a:pt x="214" y="112"/>
                    <a:pt x="215" y="112"/>
                    <a:pt x="216" y="111"/>
                  </a:cubicBezTo>
                  <a:cubicBezTo>
                    <a:pt x="218" y="110"/>
                    <a:pt x="219" y="109"/>
                    <a:pt x="220" y="108"/>
                  </a:cubicBezTo>
                  <a:cubicBezTo>
                    <a:pt x="222" y="107"/>
                    <a:pt x="224" y="105"/>
                    <a:pt x="226" y="103"/>
                  </a:cubicBezTo>
                  <a:cubicBezTo>
                    <a:pt x="229" y="100"/>
                    <a:pt x="233" y="96"/>
                    <a:pt x="236" y="92"/>
                  </a:cubicBezTo>
                  <a:cubicBezTo>
                    <a:pt x="247" y="80"/>
                    <a:pt x="259" y="67"/>
                    <a:pt x="259" y="67"/>
                  </a:cubicBezTo>
                  <a:cubicBezTo>
                    <a:pt x="266" y="58"/>
                    <a:pt x="265" y="46"/>
                    <a:pt x="257" y="39"/>
                  </a:cubicBezTo>
                  <a:cubicBezTo>
                    <a:pt x="256" y="38"/>
                    <a:pt x="255" y="38"/>
                    <a:pt x="254" y="37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5" y="26"/>
                    <a:pt x="265" y="21"/>
                    <a:pt x="262" y="18"/>
                  </a:cubicBezTo>
                  <a:cubicBezTo>
                    <a:pt x="259" y="15"/>
                    <a:pt x="254" y="15"/>
                    <a:pt x="251" y="18"/>
                  </a:cubicBezTo>
                  <a:cubicBezTo>
                    <a:pt x="233" y="38"/>
                    <a:pt x="233" y="38"/>
                    <a:pt x="233" y="38"/>
                  </a:cubicBezTo>
                  <a:cubicBezTo>
                    <a:pt x="231" y="39"/>
                    <a:pt x="230" y="40"/>
                    <a:pt x="229" y="41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27" y="43"/>
                    <a:pt x="219" y="53"/>
                    <a:pt x="211" y="62"/>
                  </a:cubicBezTo>
                  <a:cubicBezTo>
                    <a:pt x="209" y="63"/>
                    <a:pt x="208" y="64"/>
                    <a:pt x="207" y="66"/>
                  </a:cubicBezTo>
                  <a:cubicBezTo>
                    <a:pt x="206" y="64"/>
                    <a:pt x="205" y="62"/>
                    <a:pt x="204" y="60"/>
                  </a:cubicBezTo>
                  <a:cubicBezTo>
                    <a:pt x="199" y="52"/>
                    <a:pt x="194" y="42"/>
                    <a:pt x="190" y="35"/>
                  </a:cubicBezTo>
                  <a:cubicBezTo>
                    <a:pt x="188" y="31"/>
                    <a:pt x="187" y="28"/>
                    <a:pt x="186" y="26"/>
                  </a:cubicBezTo>
                  <a:cubicBezTo>
                    <a:pt x="185" y="24"/>
                    <a:pt x="185" y="24"/>
                    <a:pt x="184" y="23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0"/>
                    <a:pt x="181" y="18"/>
                    <a:pt x="179" y="16"/>
                  </a:cubicBezTo>
                  <a:cubicBezTo>
                    <a:pt x="177" y="13"/>
                    <a:pt x="171" y="9"/>
                    <a:pt x="152" y="4"/>
                  </a:cubicBezTo>
                  <a:cubicBezTo>
                    <a:pt x="147" y="2"/>
                    <a:pt x="142" y="1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7" y="10"/>
                    <a:pt x="134" y="33"/>
                    <a:pt x="120" y="62"/>
                  </a:cubicBezTo>
                  <a:cubicBezTo>
                    <a:pt x="118" y="43"/>
                    <a:pt x="115" y="26"/>
                    <a:pt x="114" y="24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6"/>
                    <a:pt x="99" y="43"/>
                    <a:pt x="96" y="62"/>
                  </a:cubicBezTo>
                  <a:cubicBezTo>
                    <a:pt x="83" y="33"/>
                    <a:pt x="79" y="1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4" y="1"/>
                    <a:pt x="70" y="2"/>
                    <a:pt x="67" y="4"/>
                  </a:cubicBezTo>
                  <a:cubicBezTo>
                    <a:pt x="55" y="8"/>
                    <a:pt x="38" y="14"/>
                    <a:pt x="28" y="20"/>
                  </a:cubicBezTo>
                  <a:cubicBezTo>
                    <a:pt x="23" y="25"/>
                    <a:pt x="7" y="47"/>
                    <a:pt x="0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0" y="95"/>
                    <a:pt x="46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2" name="文本框 26"/>
          <p:cNvSpPr txBox="1"/>
          <p:nvPr/>
        </p:nvSpPr>
        <p:spPr>
          <a:xfrm>
            <a:off x="7842153" y="3883072"/>
            <a:ext cx="222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部门沟通不到位</a:t>
            </a:r>
            <a:endParaRPr lang="zh-CN" altLang="en-US" b="1" spc="100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49389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5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8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49"/>
                            </p:stCondLst>
                            <p:childTnLst>
                              <p:par>
                                <p:cTn id="8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49"/>
                            </p:stCondLst>
                            <p:childTnLst>
                              <p:par>
                                <p:cTn id="9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49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72" grpId="0"/>
      <p:bldP spid="73" grpId="0"/>
      <p:bldP spid="104" grpId="0"/>
      <p:bldP spid="105" grpId="0"/>
      <p:bldP spid="129" grpId="0"/>
      <p:bldP spid="130" grpId="0"/>
      <p:bldP spid="142" grpId="0"/>
      <p:bldP spid="1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3"/>
          <p:cNvSpPr/>
          <p:nvPr/>
        </p:nvSpPr>
        <p:spPr>
          <a:xfrm>
            <a:off x="3793331" y="1484784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26523" y="1904657"/>
            <a:ext cx="1610824" cy="1452335"/>
            <a:chOff x="2713211" y="1988840"/>
            <a:chExt cx="1610824" cy="1452335"/>
          </a:xfrm>
        </p:grpSpPr>
        <p:sp>
          <p:nvSpPr>
            <p:cNvPr id="1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文本框 26"/>
          <p:cNvSpPr txBox="1"/>
          <p:nvPr/>
        </p:nvSpPr>
        <p:spPr>
          <a:xfrm>
            <a:off x="2672808" y="2296635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49315" y="2708920"/>
            <a:ext cx="1610824" cy="1452335"/>
            <a:chOff x="2713211" y="1988840"/>
            <a:chExt cx="1610824" cy="1452335"/>
          </a:xfrm>
        </p:grpSpPr>
        <p:sp>
          <p:nvSpPr>
            <p:cNvPr id="18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文本框 26"/>
          <p:cNvSpPr txBox="1"/>
          <p:nvPr/>
        </p:nvSpPr>
        <p:spPr>
          <a:xfrm>
            <a:off x="3968952" y="310089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6523" y="3560841"/>
            <a:ext cx="1610824" cy="1452335"/>
            <a:chOff x="2713211" y="1988840"/>
            <a:chExt cx="1610824" cy="1452335"/>
          </a:xfrm>
        </p:grpSpPr>
        <p:sp>
          <p:nvSpPr>
            <p:cNvPr id="22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6"/>
          <p:cNvSpPr txBox="1"/>
          <p:nvPr/>
        </p:nvSpPr>
        <p:spPr>
          <a:xfrm>
            <a:off x="2677765" y="3945250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3451" y="1810271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6"/>
          <p:cNvSpPr txBox="1"/>
          <p:nvPr/>
        </p:nvSpPr>
        <p:spPr>
          <a:xfrm>
            <a:off x="3901901" y="170080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endParaRPr lang="en-US" altLang="zh-CN" sz="4000" b="1" spc="100" dirty="0" smtClean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3"/>
          <p:cNvSpPr/>
          <p:nvPr/>
        </p:nvSpPr>
        <p:spPr>
          <a:xfrm>
            <a:off x="5377507" y="2852936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57627" y="3178423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6"/>
          <p:cNvSpPr txBox="1"/>
          <p:nvPr/>
        </p:nvSpPr>
        <p:spPr>
          <a:xfrm>
            <a:off x="5486077" y="3068960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endParaRPr lang="en-US" altLang="zh-CN" sz="40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3"/>
          <p:cNvSpPr/>
          <p:nvPr/>
        </p:nvSpPr>
        <p:spPr>
          <a:xfrm>
            <a:off x="3793331" y="4299184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73451" y="4624671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6"/>
          <p:cNvSpPr txBox="1"/>
          <p:nvPr/>
        </p:nvSpPr>
        <p:spPr>
          <a:xfrm>
            <a:off x="3901901" y="451520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endParaRPr lang="en-US" altLang="zh-CN" sz="40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4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99"/>
                            </p:stCondLst>
                            <p:childTnLst>
                              <p:par>
                                <p:cTn id="10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6" grpId="0"/>
      <p:bldP spid="20" grpId="0"/>
      <p:bldP spid="24" grpId="0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改善不足对策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004144" y="2393384"/>
            <a:ext cx="2186888" cy="1971720"/>
            <a:chOff x="2713211" y="1988840"/>
            <a:chExt cx="1610824" cy="1452335"/>
          </a:xfrm>
        </p:grpSpPr>
        <p:sp>
          <p:nvSpPr>
            <p:cNvPr id="1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</p:grpSp>
      <p:sp>
        <p:nvSpPr>
          <p:cNvPr id="15" name="文本框 26"/>
          <p:cNvSpPr txBox="1"/>
          <p:nvPr/>
        </p:nvSpPr>
        <p:spPr>
          <a:xfrm>
            <a:off x="5438090" y="2855838"/>
            <a:ext cx="1318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六项</a:t>
            </a:r>
            <a:endParaRPr lang="en-US" altLang="zh-CN" sz="32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endParaRPr lang="en-US" altLang="zh-CN" sz="32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177707" y="1628116"/>
            <a:ext cx="2884910" cy="864780"/>
            <a:chOff x="8149535" y="1459078"/>
            <a:chExt cx="2884910" cy="864780"/>
          </a:xfrm>
        </p:grpSpPr>
        <p:sp>
          <p:nvSpPr>
            <p:cNvPr id="24" name="矩形 23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资金明细透明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>
            <a:off x="4657427" y="2121134"/>
            <a:ext cx="2808312" cy="2532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5017467" y="1700808"/>
            <a:ext cx="711242" cy="701976"/>
            <a:chOff x="6217935" y="1158425"/>
            <a:chExt cx="527724" cy="520849"/>
          </a:xfrm>
        </p:grpSpPr>
        <p:grpSp>
          <p:nvGrpSpPr>
            <p:cNvPr id="39" name="组合 3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060549" y="1628800"/>
            <a:ext cx="2884910" cy="864780"/>
            <a:chOff x="8149535" y="1459078"/>
            <a:chExt cx="2884910" cy="864780"/>
          </a:xfrm>
        </p:grpSpPr>
        <p:sp>
          <p:nvSpPr>
            <p:cNvPr id="48" name="矩形 47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强化部门管理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229969" y="2996268"/>
            <a:ext cx="711242" cy="701976"/>
            <a:chOff x="6217935" y="1158425"/>
            <a:chExt cx="527724" cy="520849"/>
          </a:xfrm>
        </p:grpSpPr>
        <p:grpSp>
          <p:nvGrpSpPr>
            <p:cNvPr id="56" name="组合 5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273051" y="2924260"/>
            <a:ext cx="2884910" cy="864780"/>
            <a:chOff x="8149535" y="1459078"/>
            <a:chExt cx="2884910" cy="864780"/>
          </a:xfrm>
        </p:grpSpPr>
        <p:sp>
          <p:nvSpPr>
            <p:cNvPr id="61" name="矩形 60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F77A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提倡创新思路</a:t>
              </a:r>
              <a:endPara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954297" y="4292412"/>
            <a:ext cx="711242" cy="701976"/>
            <a:chOff x="6217935" y="1158425"/>
            <a:chExt cx="527724" cy="520849"/>
          </a:xfrm>
        </p:grpSpPr>
        <p:grpSp>
          <p:nvGrpSpPr>
            <p:cNvPr id="64" name="组合 6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997379" y="4220404"/>
            <a:ext cx="2884910" cy="864780"/>
            <a:chOff x="8149535" y="1459078"/>
            <a:chExt cx="2884910" cy="864780"/>
          </a:xfrm>
        </p:grpSpPr>
        <p:sp>
          <p:nvSpPr>
            <p:cNvPr id="69" name="矩形 68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信息传递到位</a:t>
              </a:r>
              <a:endPara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57627" y="1700808"/>
            <a:ext cx="711242" cy="701976"/>
            <a:chOff x="6217935" y="1158425"/>
            <a:chExt cx="527724" cy="520849"/>
          </a:xfrm>
        </p:grpSpPr>
        <p:grpSp>
          <p:nvGrpSpPr>
            <p:cNvPr id="19" name="组合 1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965205" y="2924260"/>
            <a:ext cx="2884910" cy="864780"/>
            <a:chOff x="8149535" y="1459078"/>
            <a:chExt cx="2884910" cy="864780"/>
          </a:xfrm>
        </p:grpSpPr>
        <p:sp>
          <p:nvSpPr>
            <p:cNvPr id="72" name="矩形 71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0E64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资源合理利用</a:t>
              </a:r>
              <a:endParaRPr lang="zh-CN" altLang="en-US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245125" y="2996952"/>
            <a:ext cx="711242" cy="701976"/>
            <a:chOff x="6217935" y="1158425"/>
            <a:chExt cx="527724" cy="520849"/>
          </a:xfrm>
        </p:grpSpPr>
        <p:grpSp>
          <p:nvGrpSpPr>
            <p:cNvPr id="75" name="组合 7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249715" y="4220404"/>
            <a:ext cx="2884910" cy="864780"/>
            <a:chOff x="8149535" y="1459078"/>
            <a:chExt cx="2884910" cy="864780"/>
          </a:xfrm>
        </p:grpSpPr>
        <p:sp>
          <p:nvSpPr>
            <p:cNvPr id="80" name="矩形 79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上下沟通一致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529635" y="4293096"/>
            <a:ext cx="711242" cy="701976"/>
            <a:chOff x="6217935" y="1158425"/>
            <a:chExt cx="527724" cy="520849"/>
          </a:xfrm>
        </p:grpSpPr>
        <p:grpSp>
          <p:nvGrpSpPr>
            <p:cNvPr id="83" name="组合 8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300"/>
                            </p:stCondLst>
                            <p:childTnLst>
                              <p:par>
                                <p:cTn id="6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3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00"/>
                            </p:stCondLst>
                            <p:childTnLst>
                              <p:par>
                                <p:cTn id="7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3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800"/>
                            </p:stCondLst>
                            <p:childTnLst>
                              <p:par>
                                <p:cTn id="9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8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掌握关键要点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1849115" y="2765062"/>
            <a:ext cx="2664296" cy="2765650"/>
          </a:xfrm>
          <a:prstGeom prst="roundRect">
            <a:avLst/>
          </a:prstGeom>
          <a:noFill/>
          <a:ln w="12700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88491" y="1556792"/>
            <a:ext cx="1585543" cy="1585543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2793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95599" y="2434368"/>
            <a:ext cx="711242" cy="701976"/>
            <a:chOff x="6217935" y="1158425"/>
            <a:chExt cx="527724" cy="520849"/>
          </a:xfrm>
        </p:grpSpPr>
        <p:grpSp>
          <p:nvGrpSpPr>
            <p:cNvPr id="18" name="组合 1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197459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29435" y="2765062"/>
            <a:ext cx="2664296" cy="2765650"/>
          </a:xfrm>
          <a:prstGeom prst="roundRect">
            <a:avLst/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268811" y="1556792"/>
            <a:ext cx="1585543" cy="1585543"/>
            <a:chOff x="1705099" y="2564904"/>
            <a:chExt cx="1800200" cy="1800200"/>
          </a:xfrm>
        </p:grpSpPr>
        <p:sp>
          <p:nvSpPr>
            <p:cNvPr id="25" name="椭圆 2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0825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375919" y="2434368"/>
            <a:ext cx="711242" cy="701976"/>
            <a:chOff x="6217935" y="1158425"/>
            <a:chExt cx="527724" cy="520849"/>
          </a:xfrm>
        </p:grpSpPr>
        <p:grpSp>
          <p:nvGrpSpPr>
            <p:cNvPr id="29" name="组合 2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485491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609755" y="2765062"/>
            <a:ext cx="2664296" cy="2765650"/>
          </a:xfrm>
          <a:prstGeom prst="roundRect">
            <a:avLst/>
          </a:prstGeom>
          <a:noFill/>
          <a:ln w="12700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149131" y="1556792"/>
            <a:ext cx="1585543" cy="1585543"/>
            <a:chOff x="1705099" y="2564904"/>
            <a:chExt cx="1800200" cy="1800200"/>
          </a:xfrm>
        </p:grpSpPr>
        <p:sp>
          <p:nvSpPr>
            <p:cNvPr id="36" name="椭圆 3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8857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256239" y="2434368"/>
            <a:ext cx="711242" cy="701976"/>
            <a:chOff x="6217935" y="1158425"/>
            <a:chExt cx="527724" cy="520849"/>
          </a:xfrm>
        </p:grpSpPr>
        <p:grpSp>
          <p:nvGrpSpPr>
            <p:cNvPr id="40" name="组合 3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73523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50"/>
                            </p:stCondLst>
                            <p:childTnLst>
                              <p:par>
                                <p:cTn id="6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5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400"/>
                            </p:stCondLst>
                            <p:childTnLst>
                              <p:par>
                                <p:cTn id="9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9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6" grpId="0"/>
      <p:bldP spid="22" grpId="0"/>
      <p:bldP spid="23" grpId="0" animBg="1"/>
      <p:bldP spid="27" grpId="0"/>
      <p:bldP spid="33" grpId="0"/>
      <p:bldP spid="34" grpId="0" animBg="1"/>
      <p:bldP spid="38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F77A08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sz="36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6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经验成绩积累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完成项目汇总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完成项目之一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完成项目之二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其他工作情况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9" name="Group 13"/>
          <p:cNvGrpSpPr>
            <a:grpSpLocks noChangeAspect="1"/>
          </p:cNvGrpSpPr>
          <p:nvPr/>
        </p:nvGrpSpPr>
        <p:grpSpPr bwMode="auto">
          <a:xfrm>
            <a:off x="2700521" y="2575766"/>
            <a:ext cx="772108" cy="781226"/>
            <a:chOff x="2426" y="2781"/>
            <a:chExt cx="593" cy="600"/>
          </a:xfrm>
          <a:solidFill>
            <a:srgbClr val="F77A08"/>
          </a:solidFill>
          <a:effectLst/>
        </p:grpSpPr>
        <p:sp>
          <p:nvSpPr>
            <p:cNvPr id="50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654734" y="1628800"/>
            <a:ext cx="1585543" cy="1585543"/>
            <a:chOff x="1705099" y="2564904"/>
            <a:chExt cx="1800200" cy="1800200"/>
          </a:xfrm>
        </p:grpSpPr>
        <p:sp>
          <p:nvSpPr>
            <p:cNvPr id="43" name="椭圆 4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694177" y="2006073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993131" y="5097817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7147" y="3395622"/>
            <a:ext cx="25202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项目工程中获取的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经验成绩积累情况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05199" y="4250558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5199" y="4521753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5199" y="4809785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93131" y="5204519"/>
            <a:ext cx="2808312" cy="367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741161" y="1572234"/>
            <a:ext cx="4176464" cy="662235"/>
            <a:chOff x="5737547" y="1428218"/>
            <a:chExt cx="4176464" cy="662235"/>
          </a:xfrm>
        </p:grpSpPr>
        <p:sp>
          <p:nvSpPr>
            <p:cNvPr id="53" name="圆角矩形 5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092023" y="1764852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741161" y="2406725"/>
            <a:ext cx="4176464" cy="662235"/>
            <a:chOff x="5737547" y="1428218"/>
            <a:chExt cx="4176464" cy="662235"/>
          </a:xfrm>
        </p:grpSpPr>
        <p:sp>
          <p:nvSpPr>
            <p:cNvPr id="57" name="圆角矩形 56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92023" y="2599343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741161" y="3228418"/>
            <a:ext cx="4176464" cy="662235"/>
            <a:chOff x="5737547" y="1428218"/>
            <a:chExt cx="4176464" cy="662235"/>
          </a:xfrm>
        </p:grpSpPr>
        <p:sp>
          <p:nvSpPr>
            <p:cNvPr id="61" name="圆角矩形 60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92023" y="3421036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741161" y="4062909"/>
            <a:ext cx="4176464" cy="662235"/>
            <a:chOff x="5737547" y="1428218"/>
            <a:chExt cx="4176464" cy="662235"/>
          </a:xfrm>
        </p:grpSpPr>
        <p:sp>
          <p:nvSpPr>
            <p:cNvPr id="65" name="圆角矩形 64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092023" y="4255527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741161" y="4927005"/>
            <a:ext cx="4176464" cy="662235"/>
            <a:chOff x="5737547" y="1428218"/>
            <a:chExt cx="4176464" cy="662235"/>
          </a:xfrm>
        </p:grpSpPr>
        <p:sp>
          <p:nvSpPr>
            <p:cNvPr id="69" name="圆角矩形 6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092023" y="5119623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3413896" y="3290901"/>
            <a:ext cx="3354773" cy="579679"/>
            <a:chOff x="7967269" y="3151651"/>
            <a:chExt cx="3354773" cy="579679"/>
          </a:xfrm>
        </p:grpSpPr>
        <p:sp>
          <p:nvSpPr>
            <p:cNvPr id="73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800"/>
                            </p:stCondLst>
                            <p:childTnLst>
                              <p:par>
                                <p:cTn id="8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3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8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3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5" grpId="0"/>
      <p:bldP spid="47" grpId="0"/>
      <p:bldP spid="48" grpId="0"/>
      <p:bldP spid="49" grpId="0"/>
      <p:bldP spid="50" grpId="0"/>
      <p:bldP spid="51" grpId="0"/>
      <p:bldP spid="55" grpId="0"/>
      <p:bldP spid="59" grpId="0"/>
      <p:bldP spid="63" grpId="0"/>
      <p:bldP spid="67" grpId="0"/>
      <p:bldP spid="7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1057027" y="1844824"/>
            <a:ext cx="4391620" cy="3325945"/>
            <a:chOff x="2282031" y="457200"/>
            <a:chExt cx="7631113" cy="5943600"/>
          </a:xfrm>
        </p:grpSpPr>
        <p:pic>
          <p:nvPicPr>
            <p:cNvPr id="78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矩形 78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2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721323" y="3310335"/>
            <a:ext cx="1944216" cy="2405795"/>
            <a:chOff x="865232" y="1286330"/>
            <a:chExt cx="4013321" cy="4966128"/>
          </a:xfrm>
        </p:grpSpPr>
        <p:pic>
          <p:nvPicPr>
            <p:cNvPr id="81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82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6601643" y="19342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6889675" y="155679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市场开拓经验</a:t>
            </a:r>
            <a:endParaRPr lang="zh-CN" altLang="en-US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6889675" y="1964798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881563" y="1677204"/>
            <a:ext cx="968654" cy="956034"/>
            <a:chOff x="6217935" y="1158425"/>
            <a:chExt cx="527724" cy="520849"/>
          </a:xfrm>
        </p:grpSpPr>
        <p:grpSp>
          <p:nvGrpSpPr>
            <p:cNvPr id="93" name="组合 9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6601643" y="3488524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889675" y="3111105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部门合作经验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6889675" y="3519111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881563" y="3231517"/>
            <a:ext cx="968654" cy="956034"/>
            <a:chOff x="6217935" y="1158425"/>
            <a:chExt cx="527724" cy="520849"/>
          </a:xfrm>
        </p:grpSpPr>
        <p:grpSp>
          <p:nvGrpSpPr>
            <p:cNvPr id="105" name="组合 10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6601643" y="510256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6889675" y="4725144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项目管理经验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6889675" y="5133150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881563" y="4845556"/>
            <a:ext cx="968654" cy="956034"/>
            <a:chOff x="6217935" y="1158425"/>
            <a:chExt cx="527724" cy="520849"/>
          </a:xfrm>
        </p:grpSpPr>
        <p:grpSp>
          <p:nvGrpSpPr>
            <p:cNvPr id="113" name="组合 11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84" grpId="0"/>
      <p:bldP spid="85" grpId="0"/>
      <p:bldP spid="100" grpId="0"/>
      <p:bldP spid="103" grpId="0"/>
      <p:bldP spid="110" grpId="0"/>
      <p:bldP spid="1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完成项目汇总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091535" y="1628800"/>
            <a:ext cx="2722375" cy="2016691"/>
            <a:chOff x="587479" y="1628800"/>
            <a:chExt cx="2722375" cy="2016691"/>
          </a:xfrm>
        </p:grpSpPr>
        <p:sp>
          <p:nvSpPr>
            <p:cNvPr id="13" name="矩形 12"/>
            <p:cNvSpPr/>
            <p:nvPr/>
          </p:nvSpPr>
          <p:spPr>
            <a:xfrm>
              <a:off x="587479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2" descr="C:\Users\Administrator\Desktop\其他\bxgdx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94" y="1760878"/>
              <a:ext cx="2442945" cy="174013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组合 14"/>
          <p:cNvGrpSpPr/>
          <p:nvPr/>
        </p:nvGrpSpPr>
        <p:grpSpPr>
          <a:xfrm>
            <a:off x="3951276" y="1628800"/>
            <a:ext cx="2722375" cy="2016691"/>
            <a:chOff x="8880562" y="1628800"/>
            <a:chExt cx="2722375" cy="2016691"/>
          </a:xfrm>
        </p:grpSpPr>
        <p:sp>
          <p:nvSpPr>
            <p:cNvPr id="16" name="矩形 15"/>
            <p:cNvSpPr/>
            <p:nvPr/>
          </p:nvSpPr>
          <p:spPr>
            <a:xfrm>
              <a:off x="8880562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3" descr="C:\Users\Administrator\Desktop\2014810105822934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520" y="1747962"/>
              <a:ext cx="2418459" cy="17783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091535" y="3788573"/>
            <a:ext cx="2722375" cy="2016691"/>
            <a:chOff x="3309854" y="3645491"/>
            <a:chExt cx="2722375" cy="2016691"/>
          </a:xfrm>
        </p:grpSpPr>
        <p:sp>
          <p:nvSpPr>
            <p:cNvPr id="19" name="矩形 18"/>
            <p:cNvSpPr/>
            <p:nvPr/>
          </p:nvSpPr>
          <p:spPr>
            <a:xfrm>
              <a:off x="3309854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5" descr="C:\Users\Administrator\Desktop\t01d9ff32d2070703f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937" y="3760731"/>
              <a:ext cx="2436208" cy="17862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3951276" y="3788573"/>
            <a:ext cx="2722375" cy="2016691"/>
            <a:chOff x="6158187" y="3645491"/>
            <a:chExt cx="2722375" cy="2016691"/>
          </a:xfrm>
        </p:grpSpPr>
        <p:sp>
          <p:nvSpPr>
            <p:cNvPr id="22" name="矩形 21"/>
            <p:cNvSpPr/>
            <p:nvPr/>
          </p:nvSpPr>
          <p:spPr>
            <a:xfrm>
              <a:off x="6158187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Picture 6" descr="C:\Users\Administrator\Desktop\7570760_235941684382_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89" y="3774885"/>
              <a:ext cx="2418770" cy="17579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6961683" y="1716250"/>
            <a:ext cx="4176464" cy="662235"/>
            <a:chOff x="5737547" y="1428218"/>
            <a:chExt cx="4176464" cy="662235"/>
          </a:xfrm>
        </p:grpSpPr>
        <p:sp>
          <p:nvSpPr>
            <p:cNvPr id="25" name="圆角矩形 24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12545" y="1844824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61683" y="2550741"/>
            <a:ext cx="4176464" cy="662235"/>
            <a:chOff x="5737547" y="1428218"/>
            <a:chExt cx="4176464" cy="662235"/>
          </a:xfrm>
        </p:grpSpPr>
        <p:sp>
          <p:nvSpPr>
            <p:cNvPr id="29" name="圆角矩形 2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312545" y="2708920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61683" y="3372434"/>
            <a:ext cx="4176464" cy="662235"/>
            <a:chOff x="5737547" y="1428218"/>
            <a:chExt cx="4176464" cy="662235"/>
          </a:xfrm>
        </p:grpSpPr>
        <p:sp>
          <p:nvSpPr>
            <p:cNvPr id="33" name="圆角矩形 3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2545" y="3501008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961683" y="4206925"/>
            <a:ext cx="4176464" cy="662235"/>
            <a:chOff x="5737547" y="1428218"/>
            <a:chExt cx="4176464" cy="662235"/>
          </a:xfrm>
        </p:grpSpPr>
        <p:sp>
          <p:nvSpPr>
            <p:cNvPr id="37" name="圆角矩形 36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12545" y="4365104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6961683" y="5013176"/>
            <a:ext cx="432048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7" grpId="0"/>
      <p:bldP spid="31" grpId="0"/>
      <p:bldP spid="35" grpId="0"/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完成项目之一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42162" y="2049838"/>
            <a:ext cx="1237382" cy="1115636"/>
            <a:chOff x="2713211" y="1988840"/>
            <a:chExt cx="1610824" cy="1452335"/>
          </a:xfrm>
        </p:grpSpPr>
        <p:sp>
          <p:nvSpPr>
            <p:cNvPr id="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18076" y="5360416"/>
            <a:ext cx="926821" cy="835631"/>
            <a:chOff x="2713211" y="1988840"/>
            <a:chExt cx="1610824" cy="1452335"/>
          </a:xfrm>
        </p:grpSpPr>
        <p:sp>
          <p:nvSpPr>
            <p:cNvPr id="19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60853" y="2488699"/>
            <a:ext cx="4864650" cy="3384550"/>
            <a:chOff x="872897" y="2205038"/>
            <a:chExt cx="4864650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 12"/>
            <p:cNvSpPr/>
            <p:nvPr/>
          </p:nvSpPr>
          <p:spPr>
            <a:xfrm>
              <a:off x="872897" y="2205038"/>
              <a:ext cx="4864650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2"/>
              <a:srcRect/>
              <a:stretch>
                <a:fillRect t="-4343" b="-4343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6745659" y="2456580"/>
            <a:ext cx="432048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465739" y="3914119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53771" y="3536700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添加文字标题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753771" y="3944706"/>
            <a:ext cx="338437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745659" y="3657112"/>
            <a:ext cx="968654" cy="956034"/>
            <a:chOff x="6217935" y="1158425"/>
            <a:chExt cx="527724" cy="520849"/>
          </a:xfrm>
        </p:grpSpPr>
        <p:grpSp>
          <p:nvGrpSpPr>
            <p:cNvPr id="26" name="组合 2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465739" y="513825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753771" y="476083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添加文字图标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7753771" y="5168842"/>
            <a:ext cx="338437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45659" y="4881248"/>
            <a:ext cx="968654" cy="956034"/>
            <a:chOff x="6217935" y="1158425"/>
            <a:chExt cx="527724" cy="520849"/>
          </a:xfrm>
        </p:grpSpPr>
        <p:grpSp>
          <p:nvGrpSpPr>
            <p:cNvPr id="34" name="组合 3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81363" y="1254597"/>
            <a:ext cx="4176464" cy="662235"/>
            <a:chOff x="5737547" y="1428218"/>
            <a:chExt cx="4176464" cy="662235"/>
          </a:xfrm>
        </p:grpSpPr>
        <p:sp>
          <p:nvSpPr>
            <p:cNvPr id="39" name="圆角矩形 3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297387" y="1383171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在此输入工程项目名称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1" grpId="0"/>
      <p:bldP spid="23" grpId="0"/>
      <p:bldP spid="24" grpId="0"/>
      <p:bldP spid="31" grpId="0"/>
      <p:bldP spid="32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完成项目之二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81363" y="1254597"/>
            <a:ext cx="4176464" cy="662235"/>
            <a:chOff x="5737547" y="1428218"/>
            <a:chExt cx="4176464" cy="662235"/>
          </a:xfrm>
        </p:grpSpPr>
        <p:sp>
          <p:nvSpPr>
            <p:cNvPr id="43" name="圆角矩形 4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297387" y="1383171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在此输入工程项目名称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0151494" y="2179311"/>
            <a:ext cx="1237382" cy="1115636"/>
            <a:chOff x="2713211" y="1988840"/>
            <a:chExt cx="1610824" cy="1452335"/>
          </a:xfrm>
        </p:grpSpPr>
        <p:sp>
          <p:nvSpPr>
            <p:cNvPr id="7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14468" y="4969633"/>
            <a:ext cx="926821" cy="835631"/>
            <a:chOff x="2713211" y="1988840"/>
            <a:chExt cx="1610824" cy="1452335"/>
          </a:xfrm>
        </p:grpSpPr>
        <p:sp>
          <p:nvSpPr>
            <p:cNvPr id="7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77879" y="2604314"/>
            <a:ext cx="10060268" cy="2884517"/>
            <a:chOff x="-4322721" y="2205038"/>
            <a:chExt cx="10060268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-4322721" y="2205038"/>
              <a:ext cx="10060268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2"/>
              <a:srcRect/>
              <a:stretch>
                <a:fillRect t="-4343" b="-4343"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1386077" y="3368782"/>
            <a:ext cx="4567494" cy="19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          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。在此录入上述图表的综合说明，在此录入上述图表的综合描述说明。在此录入上述图表的综合说明，在此录入上述图表的综合描述说明。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5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12190" y="79763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1230156" y="1200641"/>
            <a:ext cx="117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序言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9245" y="1874520"/>
            <a:ext cx="60979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 sz="2000"/>
              <a:t>基于Java语言开发的搜索引擎库类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• 创建于1999年，2005年成为Apache顶级开源项目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• Lucene具有高性能、易扩展的优点</a:t>
            </a:r>
            <a:endParaRPr lang="en-US" altLang="zh-CN" sz="2000"/>
          </a:p>
          <a:p>
            <a:pPr>
              <a:lnSpc>
                <a:spcPct val="160000"/>
              </a:lnSpc>
            </a:pPr>
            <a:r>
              <a:rPr lang="en-US" altLang="zh-CN" sz="2000"/>
              <a:t>• Lucene的局限性:</a:t>
            </a:r>
            <a:endParaRPr lang="en-US" altLang="zh-CN" sz="2000"/>
          </a:p>
          <a:p>
            <a:pPr lvl="1">
              <a:lnSpc>
                <a:spcPct val="160000"/>
              </a:lnSpc>
            </a:pPr>
            <a:r>
              <a:rPr lang="en-US" altLang="zh-CN" sz="2000"/>
              <a:t>只能基于Java语言开发</a:t>
            </a:r>
            <a:endParaRPr lang="en-US" altLang="zh-CN" sz="2000"/>
          </a:p>
          <a:p>
            <a:pPr lvl="1">
              <a:lnSpc>
                <a:spcPct val="160000"/>
              </a:lnSpc>
            </a:pPr>
            <a:r>
              <a:rPr lang="en-US" altLang="zh-CN" sz="2000"/>
              <a:t>类库的接口学习曲线陡峭</a:t>
            </a:r>
            <a:endParaRPr lang="en-US" altLang="zh-CN" sz="2000"/>
          </a:p>
          <a:p>
            <a:pPr lvl="1">
              <a:lnSpc>
                <a:spcPct val="160000"/>
              </a:lnSpc>
            </a:pPr>
            <a:r>
              <a:rPr lang="en-US" altLang="zh-CN" sz="2000"/>
              <a:t>原生并不支持水平扩展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ldLvl="0" animBg="1"/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资金预算情况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126702" y="2071135"/>
            <a:ext cx="2417551" cy="2409618"/>
            <a:chOff x="2177041" y="2040889"/>
            <a:chExt cx="2417551" cy="2409618"/>
          </a:xfrm>
        </p:grpSpPr>
        <p:sp>
          <p:nvSpPr>
            <p:cNvPr id="13" name="Freeform 6"/>
            <p:cNvSpPr/>
            <p:nvPr/>
          </p:nvSpPr>
          <p:spPr bwMode="auto">
            <a:xfrm rot="2700000">
              <a:off x="2181008" y="2036922"/>
              <a:ext cx="2409618" cy="2417551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 rot="2700000">
              <a:off x="2312816" y="2169164"/>
              <a:ext cx="2146002" cy="2153067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58254" y="1635935"/>
            <a:ext cx="1317173" cy="1321509"/>
            <a:chOff x="4608593" y="1605689"/>
            <a:chExt cx="1317173" cy="1321509"/>
          </a:xfrm>
        </p:grpSpPr>
        <p:sp>
          <p:nvSpPr>
            <p:cNvPr id="16" name="Freeform 6"/>
            <p:cNvSpPr/>
            <p:nvPr/>
          </p:nvSpPr>
          <p:spPr bwMode="auto">
            <a:xfrm rot="8148961">
              <a:off x="4608593" y="1605689"/>
              <a:ext cx="1317173" cy="1321509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 rot="8148961">
              <a:off x="4730847" y="1728345"/>
              <a:ext cx="1072665" cy="1076196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65308" y="3692549"/>
            <a:ext cx="1902935" cy="1896691"/>
            <a:chOff x="4315647" y="3662303"/>
            <a:chExt cx="1902935" cy="1896691"/>
          </a:xfrm>
        </p:grpSpPr>
        <p:sp>
          <p:nvSpPr>
            <p:cNvPr id="19" name="Freeform 6"/>
            <p:cNvSpPr/>
            <p:nvPr/>
          </p:nvSpPr>
          <p:spPr bwMode="auto">
            <a:xfrm rot="18894142">
              <a:off x="4318769" y="3659181"/>
              <a:ext cx="1896691" cy="1902935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/>
            <p:nvPr/>
          </p:nvSpPr>
          <p:spPr bwMode="auto">
            <a:xfrm rot="18894142">
              <a:off x="4475435" y="3796133"/>
              <a:ext cx="1583359" cy="1588572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21257173">
            <a:off x="6717587" y="2486329"/>
            <a:ext cx="1584429" cy="1579230"/>
            <a:chOff x="5767926" y="2440885"/>
            <a:chExt cx="1584429" cy="1579230"/>
          </a:xfrm>
        </p:grpSpPr>
        <p:sp>
          <p:nvSpPr>
            <p:cNvPr id="22" name="Freeform 6"/>
            <p:cNvSpPr/>
            <p:nvPr/>
          </p:nvSpPr>
          <p:spPr bwMode="auto">
            <a:xfrm rot="13850358">
              <a:off x="5770526" y="2438285"/>
              <a:ext cx="1579230" cy="1584429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 rot="13850358">
              <a:off x="5889392" y="2557541"/>
              <a:ext cx="1341499" cy="1345916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29013" y="2883182"/>
            <a:ext cx="196205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管理成本</a:t>
            </a:r>
            <a:endParaRPr lang="en-US" altLang="zh-CN" sz="28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40%</a:t>
            </a:r>
            <a:endParaRPr lang="zh-CN" altLang="en-US" sz="3600" b="1" dirty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9213" y="4192100"/>
            <a:ext cx="196205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r>
              <a:rPr lang="zh-CN" altLang="en-US" sz="20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sz="20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32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zh-CN" altLang="en-US" sz="32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53349" y="2957512"/>
            <a:ext cx="1962051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20%</a:t>
            </a:r>
            <a:endParaRPr lang="zh-CN" altLang="en-US" sz="32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7048" y="2019086"/>
            <a:ext cx="19620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32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zh-CN" altLang="en-US" sz="32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987" y="4149080"/>
            <a:ext cx="2892016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文字内容需概括精炼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内容文字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内容需概括精炼。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3232" y="4683382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55360" y="2955190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7208" y="1660787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451379" y="193952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801443" y="1580226"/>
            <a:ext cx="711242" cy="701976"/>
            <a:chOff x="6217935" y="1158425"/>
            <a:chExt cx="527724" cy="520849"/>
          </a:xfrm>
        </p:grpSpPr>
        <p:grpSp>
          <p:nvGrpSpPr>
            <p:cNvPr id="15" name="组合 1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6385619" y="1628800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451379" y="278019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4801443" y="2420888"/>
            <a:ext cx="711242" cy="701976"/>
            <a:chOff x="6217935" y="1158425"/>
            <a:chExt cx="527724" cy="520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6385619" y="2469462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451379" y="363192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1443" y="3272618"/>
            <a:ext cx="711242" cy="701976"/>
            <a:chOff x="6217935" y="1158425"/>
            <a:chExt cx="527724" cy="520849"/>
          </a:xfrm>
        </p:grpSpPr>
        <p:grpSp>
          <p:nvGrpSpPr>
            <p:cNvPr id="29" name="组合 2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385619" y="3321192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451379" y="445447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801443" y="4095176"/>
            <a:ext cx="711242" cy="701976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6385619" y="4143750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451379" y="5246567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801443" y="4887264"/>
            <a:ext cx="711242" cy="701976"/>
            <a:chOff x="6217935" y="1158425"/>
            <a:chExt cx="527724" cy="520849"/>
          </a:xfrm>
        </p:grpSpPr>
        <p:grpSp>
          <p:nvGrpSpPr>
            <p:cNvPr id="43" name="组合 4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6385619" y="4935838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250"/>
                            </p:stCondLst>
                            <p:childTnLst>
                              <p:par>
                                <p:cTn id="9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9" grpId="0"/>
      <p:bldP spid="26" grpId="0"/>
      <p:bldP spid="33" grpId="0"/>
      <p:bldP spid="40" grpId="0"/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2D050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sz="3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</a:t>
            </a:r>
            <a:r>
              <a:rPr lang="zh-CN" altLang="en-US" sz="3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3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计划总体思路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具体目标规划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计划实施情况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风险保障措施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可行性评估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能力提升计划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702655" y="2585267"/>
            <a:ext cx="767839" cy="835564"/>
            <a:chOff x="4873620" y="1965325"/>
            <a:chExt cx="269882" cy="293688"/>
          </a:xfrm>
          <a:solidFill>
            <a:srgbClr val="92D050"/>
          </a:solidFill>
          <a:effectLst/>
        </p:grpSpPr>
        <p:sp>
          <p:nvSpPr>
            <p:cNvPr id="48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总体计划思路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90911" y="3835083"/>
            <a:ext cx="1585543" cy="1585543"/>
            <a:chOff x="1705099" y="2564904"/>
            <a:chExt cx="1800200" cy="1800200"/>
          </a:xfrm>
        </p:grpSpPr>
        <p:sp>
          <p:nvSpPr>
            <p:cNvPr id="13" name="椭圆 1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30354" y="421235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97387" y="3847382"/>
            <a:ext cx="1585543" cy="1585543"/>
            <a:chOff x="1705099" y="2564904"/>
            <a:chExt cx="1800200" cy="1800200"/>
          </a:xfrm>
        </p:grpSpPr>
        <p:sp>
          <p:nvSpPr>
            <p:cNvPr id="17" name="椭圆 1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36830" y="422465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205968" y="3847382"/>
            <a:ext cx="1585543" cy="1585543"/>
            <a:chOff x="1705099" y="2564904"/>
            <a:chExt cx="1800200" cy="1800200"/>
          </a:xfrm>
        </p:grpSpPr>
        <p:sp>
          <p:nvSpPr>
            <p:cNvPr id="21" name="椭圆 2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45411" y="422465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112444" y="3859681"/>
            <a:ext cx="1585543" cy="1585543"/>
            <a:chOff x="1705099" y="2564904"/>
            <a:chExt cx="1800200" cy="1800200"/>
          </a:xfrm>
        </p:grpSpPr>
        <p:sp>
          <p:nvSpPr>
            <p:cNvPr id="25" name="椭圆 2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151887" y="4236954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12"/>
          <p:cNvSpPr/>
          <p:nvPr/>
        </p:nvSpPr>
        <p:spPr bwMode="auto">
          <a:xfrm>
            <a:off x="2137147" y="158896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E647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/>
          <p:nvPr/>
        </p:nvSpPr>
        <p:spPr bwMode="auto">
          <a:xfrm flipH="1" flipV="1">
            <a:off x="9409955" y="274109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E647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33415" y="1687142"/>
            <a:ext cx="7608588" cy="1512168"/>
          </a:xfrm>
          <a:prstGeom prst="rect">
            <a:avLst/>
          </a:prstGeom>
          <a:noFill/>
          <a:ln w="9525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641202" y="1958340"/>
            <a:ext cx="6912769" cy="110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。在此录入上述图表的综合说明，在此录入上述图表的综合描述说明。在此录入上述图表的综合说明，在此录入上述图表的综合描述说明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19" grpId="0"/>
      <p:bldP spid="23" grpId="0"/>
      <p:bldP spid="27" grpId="0"/>
      <p:bldP spid="28" grpId="0" animBg="1"/>
      <p:bldP spid="29" grpId="0" animBg="1"/>
      <p:bldP spid="30" grpId="0" animBg="1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具体目标规划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281163" y="1464593"/>
            <a:ext cx="2202638" cy="2342999"/>
            <a:chOff x="2785219" y="1704380"/>
            <a:chExt cx="2202638" cy="2342999"/>
          </a:xfrm>
        </p:grpSpPr>
        <p:grpSp>
          <p:nvGrpSpPr>
            <p:cNvPr id="13" name="组合 1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椭圆 1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椭圆 1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598270" y="2181101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0E647C"/>
                </a:solidFill>
              </a:rPr>
              <a:t>销售额突破</a:t>
            </a:r>
            <a:endParaRPr lang="en-US" altLang="zh-CN" sz="2000" dirty="0" smtClean="0">
              <a:solidFill>
                <a:srgbClr val="0E647C"/>
              </a:solidFill>
            </a:endParaRPr>
          </a:p>
          <a:p>
            <a:r>
              <a:rPr lang="en-US" altLang="zh-CN" sz="4000" dirty="0" smtClean="0">
                <a:solidFill>
                  <a:srgbClr val="0E647C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0E647C"/>
                </a:solidFill>
              </a:rPr>
              <a:t>个亿</a:t>
            </a:r>
            <a:endParaRPr lang="zh-CN" altLang="en-US" sz="4000" dirty="0">
              <a:solidFill>
                <a:srgbClr val="0E647C"/>
              </a:solidFill>
            </a:endParaRPr>
          </a:p>
        </p:txBody>
      </p:sp>
      <p:sp>
        <p:nvSpPr>
          <p:cNvPr id="20" name="等腰三角形 45"/>
          <p:cNvSpPr/>
          <p:nvPr/>
        </p:nvSpPr>
        <p:spPr>
          <a:xfrm>
            <a:off x="2341955" y="3952391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25179" y="4197325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73451" y="1461021"/>
            <a:ext cx="2202638" cy="2342999"/>
            <a:chOff x="2785219" y="1704380"/>
            <a:chExt cx="2202638" cy="2342999"/>
          </a:xfrm>
        </p:grpSpPr>
        <p:grpSp>
          <p:nvGrpSpPr>
            <p:cNvPr id="23" name="组合 2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椭圆 2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2DB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椭圆 2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5190558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2DB2A4"/>
                </a:solidFill>
              </a:rPr>
              <a:t>加盟</a:t>
            </a:r>
            <a:r>
              <a:rPr lang="zh-CN" altLang="en-US" sz="2000" dirty="0" smtClean="0">
                <a:solidFill>
                  <a:srgbClr val="2DB2A4"/>
                </a:solidFill>
              </a:rPr>
              <a:t>店超过</a:t>
            </a:r>
            <a:endParaRPr lang="en-US" altLang="zh-CN" sz="2000" dirty="0" smtClean="0">
              <a:solidFill>
                <a:srgbClr val="2DB2A4"/>
              </a:solidFill>
            </a:endParaRPr>
          </a:p>
          <a:p>
            <a:r>
              <a:rPr lang="en-US" altLang="zh-CN" sz="4000" dirty="0" smtClean="0">
                <a:solidFill>
                  <a:srgbClr val="2DB2A4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2DB2A4"/>
                </a:solidFill>
              </a:rPr>
              <a:t>百</a:t>
            </a:r>
            <a:r>
              <a:rPr lang="zh-CN" altLang="en-US" sz="4000" dirty="0">
                <a:solidFill>
                  <a:srgbClr val="2DB2A4"/>
                </a:solidFill>
              </a:rPr>
              <a:t>家</a:t>
            </a:r>
            <a:endParaRPr lang="zh-CN" altLang="en-US" sz="4000" dirty="0">
              <a:solidFill>
                <a:srgbClr val="2DB2A4"/>
              </a:solidFill>
            </a:endParaRPr>
          </a:p>
        </p:txBody>
      </p:sp>
      <p:sp>
        <p:nvSpPr>
          <p:cNvPr id="30" name="等腰三角形 45"/>
          <p:cNvSpPr/>
          <p:nvPr/>
        </p:nvSpPr>
        <p:spPr>
          <a:xfrm>
            <a:off x="4934243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17467" y="4193753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495349" y="1461021"/>
            <a:ext cx="2202638" cy="2342999"/>
            <a:chOff x="2785219" y="1704380"/>
            <a:chExt cx="2202638" cy="2342999"/>
          </a:xfrm>
        </p:grpSpPr>
        <p:grpSp>
          <p:nvGrpSpPr>
            <p:cNvPr id="33" name="组合 3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椭圆 3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椭圆 3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7812456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77A08"/>
                </a:solidFill>
              </a:rPr>
              <a:t>产品覆盖</a:t>
            </a:r>
            <a:endParaRPr lang="en-US" altLang="zh-CN" sz="2000" dirty="0" smtClean="0">
              <a:solidFill>
                <a:srgbClr val="F77A08"/>
              </a:solidFill>
            </a:endParaRPr>
          </a:p>
          <a:p>
            <a:r>
              <a:rPr lang="en-US" altLang="zh-CN" sz="4000" dirty="0" smtClean="0">
                <a:solidFill>
                  <a:srgbClr val="F77A08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F77A08"/>
                </a:solidFill>
              </a:rPr>
              <a:t>大洲</a:t>
            </a:r>
            <a:endParaRPr lang="zh-CN" altLang="en-US" sz="4000" dirty="0">
              <a:solidFill>
                <a:srgbClr val="F77A08"/>
              </a:solidFill>
            </a:endParaRPr>
          </a:p>
        </p:txBody>
      </p:sp>
      <p:sp>
        <p:nvSpPr>
          <p:cNvPr id="40" name="等腰三角形 45"/>
          <p:cNvSpPr/>
          <p:nvPr/>
        </p:nvSpPr>
        <p:spPr>
          <a:xfrm>
            <a:off x="7556141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639365" y="4193753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497186" y="5411898"/>
            <a:ext cx="720080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9" grpId="0"/>
      <p:bldP spid="20" grpId="0" animBg="1"/>
      <p:bldP spid="21" grpId="0"/>
      <p:bldP spid="29" grpId="0"/>
      <p:bldP spid="30" grpId="0" animBg="1"/>
      <p:bldP spid="31" grpId="0"/>
      <p:bldP spid="39" grpId="0"/>
      <p:bldP spid="40" grpId="0" animBg="1"/>
      <p:bldP spid="41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7693898" y="2877855"/>
            <a:ext cx="1144185" cy="3678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25" idx="3"/>
          </p:cNvCxnSpPr>
          <p:nvPr/>
        </p:nvCxnSpPr>
        <p:spPr>
          <a:xfrm flipV="1">
            <a:off x="5115779" y="3792054"/>
            <a:ext cx="1435958" cy="7357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66897" y="4643524"/>
            <a:ext cx="1487974" cy="1536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85795" y="4048834"/>
            <a:ext cx="1178093" cy="1178093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62627" y="422802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44491" y="3859410"/>
            <a:ext cx="1340725" cy="1340725"/>
            <a:chOff x="1705099" y="2564904"/>
            <a:chExt cx="1800200" cy="1800200"/>
          </a:xfrm>
        </p:grpSpPr>
        <p:sp>
          <p:nvSpPr>
            <p:cNvPr id="20" name="椭圆 19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790194" y="414908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223892" y="2518012"/>
            <a:ext cx="1601887" cy="1601887"/>
            <a:chOff x="1705099" y="2564904"/>
            <a:chExt cx="1800200" cy="1800200"/>
          </a:xfrm>
        </p:grpSpPr>
        <p:sp>
          <p:nvSpPr>
            <p:cNvPr id="24" name="椭圆 2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69595" y="2906974"/>
            <a:ext cx="172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689875" y="1610078"/>
            <a:ext cx="1800200" cy="1800200"/>
            <a:chOff x="1705099" y="2564904"/>
            <a:chExt cx="1800200" cy="1800200"/>
          </a:xfrm>
        </p:grpSpPr>
        <p:sp>
          <p:nvSpPr>
            <p:cNvPr id="28" name="椭圆 27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635578" y="2094476"/>
            <a:ext cx="193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0" y="4980077"/>
            <a:ext cx="1482786" cy="18779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64613" y="3286725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2885" y="3068960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9595" y="4221088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89875" y="3502749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计划实施步骤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8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  <p:bldP spid="30" grpId="0"/>
      <p:bldP spid="32" grpId="0"/>
      <p:bldP spid="33" grpId="0"/>
      <p:bldP spid="34" grpId="0"/>
      <p:bldP spid="35" grpId="0"/>
      <p:bldP spid="9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风险保障措施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25579" y="5258120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97587" y="359039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97587" y="1914177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713211" y="2779561"/>
            <a:ext cx="1585543" cy="1585543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52654" y="3156834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rot="16200000">
            <a:off x="2911207" y="3362909"/>
            <a:ext cx="3354773" cy="579679"/>
            <a:chOff x="7967269" y="3151651"/>
            <a:chExt cx="3354773" cy="579679"/>
          </a:xfrm>
        </p:grpSpPr>
        <p:sp>
          <p:nvSpPr>
            <p:cNvPr id="20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73451" y="1268760"/>
            <a:ext cx="1296144" cy="1296144"/>
            <a:chOff x="4081363" y="1216786"/>
            <a:chExt cx="1296144" cy="1296144"/>
          </a:xfrm>
        </p:grpSpPr>
        <p:sp>
          <p:nvSpPr>
            <p:cNvPr id="25" name="圆角矩形 24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263094" y="1558719"/>
            <a:ext cx="516858" cy="601000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rgbClr val="2DB2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5619" y="1536758"/>
            <a:ext cx="197250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385619" y="1944764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3451" y="2924944"/>
            <a:ext cx="1296144" cy="1296144"/>
            <a:chOff x="4081363" y="1216786"/>
            <a:chExt cx="1296144" cy="1296144"/>
          </a:xfrm>
        </p:grpSpPr>
        <p:sp>
          <p:nvSpPr>
            <p:cNvPr id="31" name="圆角矩形 30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5184974" y="3284984"/>
            <a:ext cx="669319" cy="500873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F77A08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85620" y="3212976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385619" y="3620982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873451" y="4653136"/>
            <a:ext cx="1296144" cy="1296144"/>
            <a:chOff x="4081363" y="1216786"/>
            <a:chExt cx="1296144" cy="1296144"/>
          </a:xfrm>
        </p:grpSpPr>
        <p:sp>
          <p:nvSpPr>
            <p:cNvPr id="37" name="圆角矩形 36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KSO_Shape"/>
          <p:cNvSpPr/>
          <p:nvPr/>
        </p:nvSpPr>
        <p:spPr bwMode="auto">
          <a:xfrm>
            <a:off x="5186549" y="5047642"/>
            <a:ext cx="669948" cy="564988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85620" y="4888796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385619" y="5296802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3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8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3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8" grpId="0"/>
      <p:bldP spid="27" grpId="0" animBg="1"/>
      <p:bldP spid="28" grpId="0"/>
      <p:bldP spid="29" grpId="0"/>
      <p:bldP spid="33" grpId="0" animBg="1"/>
      <p:bldP spid="34" grpId="0"/>
      <p:bldP spid="35" grpId="0"/>
      <p:bldP spid="39" grpId="0" animBg="1"/>
      <p:bldP spid="40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可行性评估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 bwMode="blackWhite">
          <a:xfrm>
            <a:off x="6866610" y="1988840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915321" y="2230954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159644" y="1714579"/>
            <a:ext cx="5039356" cy="3455019"/>
            <a:chOff x="1015628" y="1816853"/>
            <a:chExt cx="5039356" cy="345501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28" name="MH_Other_2"/>
              <p:cNvSpPr/>
              <p:nvPr>
                <p:custDataLst>
                  <p:tags r:id="rId2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2DB2A4"/>
                </a:solidFill>
                <a:ln w="28575" cap="flat">
                  <a:solidFill>
                    <a:srgbClr val="2DB2A4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23" name="MH_Other_4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4" name="MH_Other_5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5" name="MH_Other_6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6" name="MH_SubTitle_2"/>
              <p:cNvSpPr/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E647C"/>
              </a:solidFill>
              <a:ln w="28575" cap="flat">
                <a:solidFill>
                  <a:srgbClr val="0E647C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文本框 2"/>
              <p:cNvSpPr txBox="1"/>
              <p:nvPr/>
            </p:nvSpPr>
            <p:spPr>
              <a:xfrm>
                <a:off x="1366152" y="3654953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2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00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万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18" name="MH_Other_7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19" name="MH_Other_8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0" name="MH_Other_9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1" name="MH_SubTitle_1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E647C"/>
              </a:solidFill>
              <a:ln w="28575" cap="flat">
                <a:solidFill>
                  <a:srgbClr val="0E647C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文本框 16"/>
              <p:cNvSpPr txBox="1"/>
              <p:nvPr/>
            </p:nvSpPr>
            <p:spPr>
              <a:xfrm>
                <a:off x="4862660" y="4816932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5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00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万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2" name="文本框 26"/>
          <p:cNvSpPr txBox="1"/>
          <p:nvPr/>
        </p:nvSpPr>
        <p:spPr>
          <a:xfrm>
            <a:off x="1274167" y="422108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6"/>
          <p:cNvSpPr txBox="1"/>
          <p:nvPr/>
        </p:nvSpPr>
        <p:spPr>
          <a:xfrm>
            <a:off x="4775898" y="525177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393731" y="202643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681763" y="164901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681763" y="205702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673651" y="1769428"/>
            <a:ext cx="968654" cy="956034"/>
            <a:chOff x="6217935" y="1158425"/>
            <a:chExt cx="527724" cy="520849"/>
          </a:xfrm>
        </p:grpSpPr>
        <p:grpSp>
          <p:nvGrpSpPr>
            <p:cNvPr id="38" name="组合 3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>
            <a:off x="7402585" y="346659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690617" y="308917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690617" y="349718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82505" y="3209588"/>
            <a:ext cx="968654" cy="956034"/>
            <a:chOff x="6217935" y="1158425"/>
            <a:chExt cx="527724" cy="520849"/>
          </a:xfrm>
        </p:grpSpPr>
        <p:grpSp>
          <p:nvGrpSpPr>
            <p:cNvPr id="46" name="组合 4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7393731" y="490675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681763" y="452933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7681763" y="493734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3651" y="4649748"/>
            <a:ext cx="968654" cy="956034"/>
            <a:chOff x="6217935" y="1158425"/>
            <a:chExt cx="527724" cy="520849"/>
          </a:xfrm>
        </p:grpSpPr>
        <p:grpSp>
          <p:nvGrpSpPr>
            <p:cNvPr id="54" name="组合 5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4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8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10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12" grpId="0" animBg="1"/>
          <p:bldP spid="13" grpId="0" animBg="1"/>
          <p:bldP spid="32" grpId="0"/>
          <p:bldP spid="33" grpId="0"/>
          <p:bldP spid="35" grpId="0"/>
          <p:bldP spid="36" grpId="0"/>
          <p:bldP spid="43" grpId="0"/>
          <p:bldP spid="44" grpId="0"/>
          <p:bldP spid="51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4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8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10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12" grpId="0" animBg="1"/>
          <p:bldP spid="13" grpId="0" animBg="1"/>
          <p:bldP spid="32" grpId="0"/>
          <p:bldP spid="33" grpId="0"/>
          <p:bldP spid="35" grpId="0"/>
          <p:bldP spid="36" grpId="0"/>
          <p:bldP spid="43" grpId="0"/>
          <p:bldP spid="44" grpId="0"/>
          <p:bldP spid="51" grpId="0"/>
          <p:bldP spid="52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能力提升计划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3" y="2736304"/>
            <a:ext cx="6643472" cy="37890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3091" y="1412776"/>
            <a:ext cx="27446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  <a:endParaRPr lang="zh-CN" altLang="en-US" sz="40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3355" y="2132856"/>
            <a:ext cx="2592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  <a:endParaRPr lang="zh-CN" altLang="en-US" sz="40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62539" y="1268760"/>
            <a:ext cx="1184425" cy="1184425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67305" y="1445474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endParaRPr lang="zh-CN" altLang="en-US" sz="24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62431" y="1646168"/>
            <a:ext cx="29317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800" b="1" dirty="0" smtClean="0">
                <a:solidFill>
                  <a:srgbClr val="2DB2A4"/>
                </a:solidFill>
              </a:rPr>
              <a:t>无论一小步还是一大步</a:t>
            </a:r>
            <a:endParaRPr lang="en-US" altLang="zh-CN" sz="1800" b="1" dirty="0" smtClean="0">
              <a:solidFill>
                <a:srgbClr val="2DB2A4"/>
              </a:solidFill>
            </a:endParaRPr>
          </a:p>
          <a:p>
            <a:pPr>
              <a:lnSpc>
                <a:spcPts val="1800"/>
              </a:lnSpc>
            </a:pPr>
            <a:r>
              <a:rPr lang="zh-CN" altLang="en-US" sz="1800" b="1" dirty="0">
                <a:solidFill>
                  <a:srgbClr val="2DB2A4"/>
                </a:solidFill>
              </a:rPr>
              <a:t>都</a:t>
            </a:r>
            <a:r>
              <a:rPr lang="zh-CN" altLang="en-US" sz="1800" b="1" dirty="0" smtClean="0">
                <a:solidFill>
                  <a:srgbClr val="2DB2A4"/>
                </a:solidFill>
              </a:rPr>
              <a:t>要带动人类的进步</a:t>
            </a:r>
            <a:endParaRPr lang="en-US" altLang="zh-CN" sz="1800" b="1" dirty="0">
              <a:solidFill>
                <a:srgbClr val="2DB2A4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73651" y="2547295"/>
            <a:ext cx="1184425" cy="1184425"/>
            <a:chOff x="1705099" y="2564904"/>
            <a:chExt cx="1800200" cy="1800200"/>
          </a:xfrm>
        </p:grpSpPr>
        <p:sp>
          <p:nvSpPr>
            <p:cNvPr id="21" name="椭圆 2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78417" y="2724009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宗旨</a:t>
            </a:r>
            <a:endParaRPr lang="zh-CN" altLang="en-US" sz="2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41803" y="2939632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F77A08"/>
                </a:solidFill>
              </a:rPr>
              <a:t>发展</a:t>
            </a:r>
            <a:r>
              <a:rPr lang="zh-CN" altLang="en-US" sz="1800" b="1" dirty="0" smtClean="0">
                <a:solidFill>
                  <a:srgbClr val="F77A08"/>
                </a:solidFill>
              </a:rPr>
              <a:t>员工  成就</a:t>
            </a:r>
            <a:r>
              <a:rPr lang="zh-CN" altLang="en-US" sz="1800" b="1" dirty="0">
                <a:solidFill>
                  <a:srgbClr val="F77A08"/>
                </a:solidFill>
              </a:rPr>
              <a:t>客户</a:t>
            </a:r>
            <a:endParaRPr lang="en-US" altLang="zh-CN" sz="1800" b="1" dirty="0">
              <a:solidFill>
                <a:srgbClr val="F77A08"/>
              </a:solidFill>
            </a:endParaRPr>
          </a:p>
          <a:p>
            <a:r>
              <a:rPr lang="zh-CN" altLang="en-US" sz="1800" b="1" dirty="0">
                <a:solidFill>
                  <a:srgbClr val="F77A08"/>
                </a:solidFill>
              </a:rPr>
              <a:t>回报</a:t>
            </a:r>
            <a:r>
              <a:rPr lang="zh-CN" altLang="en-US" sz="1800" b="1" dirty="0" smtClean="0">
                <a:solidFill>
                  <a:srgbClr val="F77A08"/>
                </a:solidFill>
              </a:rPr>
              <a:t>股东  强大</a:t>
            </a:r>
            <a:r>
              <a:rPr lang="zh-CN" altLang="en-US" sz="1800" b="1" dirty="0">
                <a:solidFill>
                  <a:srgbClr val="F77A08"/>
                </a:solidFill>
              </a:rPr>
              <a:t>国家</a:t>
            </a:r>
            <a:endParaRPr lang="en-US" altLang="zh-CN" sz="1800" b="1" dirty="0">
              <a:solidFill>
                <a:srgbClr val="F77A08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73651" y="3843439"/>
            <a:ext cx="1184425" cy="1184425"/>
            <a:chOff x="1705099" y="2564904"/>
            <a:chExt cx="1800200" cy="1800200"/>
          </a:xfrm>
        </p:grpSpPr>
        <p:sp>
          <p:nvSpPr>
            <p:cNvPr id="26" name="椭圆 2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78417" y="4020153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62431" y="4293096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92D050"/>
                </a:solidFill>
              </a:rPr>
              <a:t>合作共</a:t>
            </a:r>
            <a:r>
              <a:rPr lang="zh-CN" altLang="en-US" sz="1800" b="1" dirty="0" smtClean="0">
                <a:solidFill>
                  <a:srgbClr val="92D050"/>
                </a:solidFill>
              </a:rPr>
              <a:t>赢  务实</a:t>
            </a:r>
            <a:r>
              <a:rPr lang="zh-CN" altLang="en-US" sz="1800" b="1" dirty="0">
                <a:solidFill>
                  <a:srgbClr val="92D050"/>
                </a:solidFill>
              </a:rPr>
              <a:t>创新</a:t>
            </a:r>
            <a:endParaRPr lang="en-US" altLang="zh-CN" sz="1800" b="1" dirty="0">
              <a:solidFill>
                <a:srgbClr val="92D05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673651" y="5157192"/>
            <a:ext cx="1184425" cy="1184425"/>
            <a:chOff x="1705099" y="2564904"/>
            <a:chExt cx="1800200" cy="1800200"/>
          </a:xfrm>
        </p:grpSpPr>
        <p:sp>
          <p:nvSpPr>
            <p:cNvPr id="31" name="椭圆 3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78417" y="5333906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2431" y="5646440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诚信  务实  敬业  创新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5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45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3" grpId="0"/>
      <p:bldP spid="14" grpId="0"/>
      <p:bldP spid="18" grpId="0"/>
      <p:bldP spid="19" grpId="0"/>
      <p:bldP spid="23" grpId="0"/>
      <p:bldP spid="24" grpId="0"/>
      <p:bldP spid="28" grpId="0"/>
      <p:bldP spid="29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8971" y="371792"/>
            <a:ext cx="1610824" cy="1452335"/>
            <a:chOff x="2713211" y="1988840"/>
            <a:chExt cx="1610824" cy="1452335"/>
          </a:xfrm>
        </p:grpSpPr>
        <p:sp>
          <p:nvSpPr>
            <p:cNvPr id="1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6937" y="842913"/>
            <a:ext cx="117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结束语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459611" y="1448406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444728" y="742276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2293563" y="332656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61083" y="1628800"/>
            <a:ext cx="9034539" cy="371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摘要：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26"/>
          <p:cNvSpPr txBox="1"/>
          <p:nvPr/>
        </p:nvSpPr>
        <p:spPr>
          <a:xfrm>
            <a:off x="1561083" y="5157192"/>
            <a:ext cx="9183779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 输入关键字      输入关键字      输入关键字</a:t>
            </a:r>
            <a:endParaRPr lang="zh-CN" altLang="en-US" sz="12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28124" y="4418851"/>
            <a:ext cx="1379845" cy="1244082"/>
            <a:chOff x="2713211" y="1988840"/>
            <a:chExt cx="1610824" cy="1452335"/>
          </a:xfrm>
        </p:grpSpPr>
        <p:sp>
          <p:nvSpPr>
            <p:cNvPr id="22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51993" t="-35459" r="-2541" b="-8649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09955" y="5017814"/>
            <a:ext cx="1198706" cy="1080766"/>
            <a:chOff x="2713211" y="1988840"/>
            <a:chExt cx="1610824" cy="1452335"/>
          </a:xfrm>
        </p:grpSpPr>
        <p:sp>
          <p:nvSpPr>
            <p:cNvPr id="2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5921" t="-28757" r="-48613" b="-15351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 flipH="1">
            <a:off x="8917490" y="5602911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flipH="1">
            <a:off x="10798526" y="5726400"/>
            <a:ext cx="290272" cy="290273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flipH="1">
            <a:off x="11424808" y="3912747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810891" y="535616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安装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7905" y="758190"/>
            <a:ext cx="694626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运行</a:t>
            </a:r>
            <a:r>
              <a:rPr lang="en-US" altLang="zh-CN" sz="2000"/>
              <a:t>elasticsearch</a:t>
            </a:r>
            <a:r>
              <a:rPr lang="zh-CN" altLang="en-US" sz="2000"/>
              <a:t>，需要配置安装</a:t>
            </a:r>
            <a:r>
              <a:rPr lang="en-US" altLang="zh-CN" sz="2000"/>
              <a:t>jdk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各个版本对</a:t>
            </a:r>
            <a:r>
              <a:rPr lang="en-US" altLang="zh-CN" sz="2000"/>
              <a:t>Java</a:t>
            </a:r>
            <a:r>
              <a:rPr lang="zh-CN" altLang="en-US" sz="2000"/>
              <a:t>的依赖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elasticsearch5 </a:t>
            </a:r>
            <a:r>
              <a:rPr lang="zh-CN" altLang="en-US" sz="2000"/>
              <a:t>需要 </a:t>
            </a:r>
            <a:r>
              <a:rPr lang="en-US" altLang="zh-CN" sz="2000"/>
              <a:t>Java 8 </a:t>
            </a:r>
            <a:r>
              <a:rPr lang="zh-CN" altLang="en-US" sz="2000"/>
              <a:t>以上的版本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 </a:t>
            </a:r>
            <a:r>
              <a:rPr lang="zh-CN" altLang="en-US" sz="2000"/>
              <a:t>从 </a:t>
            </a:r>
            <a:r>
              <a:rPr lang="en-US" altLang="zh-CN" sz="2000"/>
              <a:t>6.5 </a:t>
            </a:r>
            <a:r>
              <a:rPr lang="zh-CN" altLang="en-US" sz="2000"/>
              <a:t>开始支持 </a:t>
            </a:r>
            <a:r>
              <a:rPr lang="en-US" altLang="zh-CN" sz="2000"/>
              <a:t>Java11</a:t>
            </a:r>
            <a:endParaRPr lang="en-US" altLang="zh-CN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 </a:t>
            </a:r>
            <a:r>
              <a:rPr lang="zh-CN" altLang="en-US" sz="2000"/>
              <a:t>从 </a:t>
            </a:r>
            <a:r>
              <a:rPr lang="en-US" altLang="zh-CN" sz="2000"/>
              <a:t>7.x </a:t>
            </a:r>
            <a:r>
              <a:rPr lang="zh-CN" altLang="en-US" sz="2000"/>
              <a:t>开始内置</a:t>
            </a:r>
            <a:r>
              <a:rPr lang="en-US" altLang="zh-CN" sz="2000"/>
              <a:t>Java </a:t>
            </a:r>
            <a:r>
              <a:rPr lang="zh-CN" altLang="en-US" sz="2000"/>
              <a:t>环境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下载地址</a:t>
            </a: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官网：https://www.elastic.co/cn/downloads/elasticsearch</a:t>
            </a: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镜像：https://mirrors.huaweicloud.com/elasticsearch/</a:t>
            </a:r>
            <a:endParaRPr lang="zh-CN" altLang="en-US" sz="2000"/>
          </a:p>
          <a:p>
            <a:pPr indent="0"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ldLvl="0" animBg="1"/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61528" y="561823"/>
            <a:ext cx="4858804" cy="4858804"/>
            <a:chOff x="1705099" y="2564904"/>
            <a:chExt cx="1800200" cy="1800200"/>
          </a:xfrm>
        </p:grpSpPr>
        <p:sp>
          <p:nvSpPr>
            <p:cNvPr id="31" name="椭圆 3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778143" y="2637948"/>
              <a:ext cx="1654112" cy="165411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13"/>
          <p:cNvSpPr txBox="1"/>
          <p:nvPr/>
        </p:nvSpPr>
        <p:spPr>
          <a:xfrm flipH="1">
            <a:off x="1417067" y="1430873"/>
            <a:ext cx="2786907" cy="646325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 smtClean="0">
                <a:solidFill>
                  <a:srgbClr val="2DB2A4"/>
                </a:solidFill>
                <a:cs typeface="Arial" panose="020B0604020202090204" pitchFamily="34" charset="0"/>
              </a:rPr>
              <a:t>官方公众号</a:t>
            </a:r>
            <a:endParaRPr lang="zh-CN" altLang="en-US" sz="3600" dirty="0">
              <a:solidFill>
                <a:srgbClr val="2DB2A4"/>
              </a:solidFill>
              <a:cs typeface="Arial" panose="020B0604020202090204" pitchFamily="34" charset="0"/>
            </a:endParaRPr>
          </a:p>
        </p:txBody>
      </p:sp>
      <p:pic>
        <p:nvPicPr>
          <p:cNvPr id="34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16" y="2077198"/>
            <a:ext cx="1534171" cy="14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28"/>
          <p:cNvSpPr txBox="1"/>
          <p:nvPr/>
        </p:nvSpPr>
        <p:spPr>
          <a:xfrm>
            <a:off x="2351775" y="38884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关注我们</a:t>
            </a:r>
            <a:endParaRPr lang="en-US" altLang="zh-CN" sz="12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95693" y="4204348"/>
            <a:ext cx="415925" cy="415131"/>
            <a:chOff x="3241675" y="2678113"/>
            <a:chExt cx="831850" cy="830262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241675" y="2678113"/>
              <a:ext cx="831850" cy="830262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834283" y="4196396"/>
            <a:ext cx="415925" cy="415925"/>
            <a:chOff x="3241675" y="4133850"/>
            <a:chExt cx="831850" cy="831850"/>
          </a:xfrm>
        </p:grpSpPr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3241675" y="4133850"/>
              <a:ext cx="831850" cy="83185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90154" y="3642943"/>
            <a:ext cx="1585543" cy="1585543"/>
            <a:chOff x="1705099" y="2564904"/>
            <a:chExt cx="1800200" cy="1800200"/>
          </a:xfrm>
        </p:grpSpPr>
        <p:sp>
          <p:nvSpPr>
            <p:cNvPr id="47" name="椭圆 4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229597" y="402021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0.12268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6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-0.08982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4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667410" y="3340066"/>
            <a:ext cx="6814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</a:t>
            </a:r>
            <a:endParaRPr lang="zh-CN" altLang="en-US" sz="60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966078" y="4302340"/>
            <a:ext cx="6099407" cy="338554"/>
            <a:chOff x="2992618" y="3469364"/>
            <a:chExt cx="6284223" cy="338554"/>
          </a:xfrm>
        </p:grpSpPr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3898035" y="3469364"/>
              <a:ext cx="4395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endParaRPr lang="zh-CN" altLang="en-US" sz="1600" dirty="0">
                <a:solidFill>
                  <a:srgbClr val="00B050"/>
                </a:solidFill>
                <a:latin typeface="Impact MT Std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 bwMode="auto">
            <a:xfrm>
              <a:off x="2992618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507243" y="3609064"/>
              <a:ext cx="1769598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</p:cxnSp>
      </p:grpSp>
      <p:sp>
        <p:nvSpPr>
          <p:cNvPr id="35" name="矩形 34"/>
          <p:cNvSpPr/>
          <p:nvPr/>
        </p:nvSpPr>
        <p:spPr>
          <a:xfrm>
            <a:off x="4781456" y="4267810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186103" y="4744421"/>
            <a:ext cx="1584176" cy="484779"/>
            <a:chOff x="2713211" y="2267658"/>
            <a:chExt cx="1584176" cy="484779"/>
          </a:xfrm>
        </p:grpSpPr>
        <p:sp>
          <p:nvSpPr>
            <p:cNvPr id="37" name="圆角矩形 36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26"/>
          <p:cNvSpPr txBox="1"/>
          <p:nvPr/>
        </p:nvSpPr>
        <p:spPr>
          <a:xfrm>
            <a:off x="5017467" y="4787860"/>
            <a:ext cx="19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2016.1.23</a:t>
            </a:r>
            <a:endParaRPr lang="zh-CN" altLang="en-US" b="1" spc="100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61283" y="1459359"/>
            <a:ext cx="1610824" cy="1452335"/>
            <a:chOff x="2713211" y="1988840"/>
            <a:chExt cx="1610824" cy="1452335"/>
          </a:xfrm>
        </p:grpSpPr>
        <p:sp>
          <p:nvSpPr>
            <p:cNvPr id="41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12590" y="1459359"/>
            <a:ext cx="1610824" cy="1452335"/>
            <a:chOff x="2713211" y="1988840"/>
            <a:chExt cx="1610824" cy="1452335"/>
          </a:xfrm>
        </p:grpSpPr>
        <p:sp>
          <p:nvSpPr>
            <p:cNvPr id="4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35382" y="1459359"/>
            <a:ext cx="1610824" cy="1452335"/>
            <a:chOff x="2713211" y="1988840"/>
            <a:chExt cx="1610824" cy="1452335"/>
          </a:xfrm>
        </p:grpSpPr>
        <p:sp>
          <p:nvSpPr>
            <p:cNvPr id="47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76886" y="1459359"/>
            <a:ext cx="1610824" cy="1452335"/>
            <a:chOff x="2713211" y="1988840"/>
            <a:chExt cx="1610824" cy="1452335"/>
          </a:xfrm>
        </p:grpSpPr>
        <p:sp>
          <p:nvSpPr>
            <p:cNvPr id="50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2D050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577307" y="1518465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01443" y="1484784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46831" y="1484784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14983" y="1490243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6</a:t>
            </a:r>
            <a:endParaRPr lang="zh-CN" altLang="en-US" sz="80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5178307" y="836712"/>
            <a:ext cx="417953" cy="417953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5698258" y="2476956"/>
            <a:ext cx="525156" cy="525154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8596731" y="1518465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 flipH="1">
            <a:off x="4497709" y="2739533"/>
            <a:ext cx="344324" cy="34432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 flipH="1">
            <a:off x="9167689" y="2049102"/>
            <a:ext cx="580544" cy="580546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2569195" y="1805661"/>
            <a:ext cx="564888" cy="564890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10111274" y="1911286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 flipH="1">
            <a:off x="1777107" y="1667845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3582665" y="1305939"/>
            <a:ext cx="275632" cy="275632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50"/>
                            </p:stCondLst>
                            <p:childTnLst>
                              <p:par>
                                <p:cTn id="9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9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结构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4026032" y="3015928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4" name="图片 3" descr="Xnip2020-07-10_12-13-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5" y="1219200"/>
            <a:ext cx="9681210" cy="4469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811020" y="535305"/>
            <a:ext cx="8928735" cy="498475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文档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7905" y="758190"/>
            <a:ext cx="76885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文档（</a:t>
            </a:r>
            <a:r>
              <a:rPr lang="en-US" altLang="zh-CN" sz="2000"/>
              <a:t>document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zh-CN" sz="2000" b="1"/>
              <a:t>elasticsearch </a:t>
            </a:r>
            <a:r>
              <a:rPr lang="zh-CN" altLang="en-US" sz="2000" b="1"/>
              <a:t>是面向文档的，文档是所有可搜索的最小单位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日志文件中的日志项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一本电影的具体信息，一张唱片的详细信息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一片</a:t>
            </a:r>
            <a:r>
              <a:rPr lang="en-US" altLang="zh-CN" sz="2000"/>
              <a:t>pdf</a:t>
            </a:r>
            <a:r>
              <a:rPr lang="zh-CN" altLang="en-US" sz="2000"/>
              <a:t>的文档中的具体内容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 b="1"/>
              <a:t>文档会被序列化成</a:t>
            </a:r>
            <a:r>
              <a:rPr lang="en-US" altLang="zh-CN" sz="2000" b="1"/>
              <a:t>json</a:t>
            </a:r>
            <a:r>
              <a:rPr lang="zh-CN" altLang="en-US" sz="2000" b="1"/>
              <a:t>格式保存在</a:t>
            </a:r>
            <a:r>
              <a:rPr lang="en-US" altLang="zh-CN" sz="2000" b="1"/>
              <a:t>es</a:t>
            </a:r>
            <a:r>
              <a:rPr lang="zh-CN" altLang="en-US" sz="2000" b="1"/>
              <a:t>中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json </a:t>
            </a:r>
            <a:r>
              <a:rPr lang="zh-CN" altLang="en-US" sz="2000"/>
              <a:t>对象由字段组成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每个字段都有对应的字段类型（字符串</a:t>
            </a:r>
            <a:r>
              <a:rPr lang="en-US" altLang="zh-CN" sz="2000"/>
              <a:t>/ </a:t>
            </a:r>
            <a:r>
              <a:rPr lang="zh-CN" altLang="en-US" sz="2000"/>
              <a:t>数值</a:t>
            </a:r>
            <a:r>
              <a:rPr lang="en-US" altLang="zh-CN" sz="2000"/>
              <a:t>/</a:t>
            </a:r>
            <a:r>
              <a:rPr lang="zh-CN" altLang="en-US" sz="2000"/>
              <a:t>日期</a:t>
            </a:r>
            <a:r>
              <a:rPr lang="en-US" altLang="zh-CN" sz="2000"/>
              <a:t>/</a:t>
            </a:r>
            <a:r>
              <a:rPr lang="zh-CN" altLang="en-US" sz="2000"/>
              <a:t>布尔。。。）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每个文档都有一个 </a:t>
            </a:r>
            <a:r>
              <a:rPr lang="en-US" altLang="zh-CN" sz="2000"/>
              <a:t>Unique ID</a:t>
            </a:r>
            <a:endParaRPr lang="en-US" altLang="zh-CN" sz="2000"/>
          </a:p>
          <a:p>
            <a:pPr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可以指定</a:t>
            </a:r>
            <a:r>
              <a:rPr lang="en-US" altLang="zh-CN" sz="2000"/>
              <a:t>id</a:t>
            </a:r>
            <a:endParaRPr lang="en-US" altLang="zh-CN" sz="2000"/>
          </a:p>
          <a:p>
            <a:pPr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可以通过 </a:t>
            </a:r>
            <a:r>
              <a:rPr lang="en-US" altLang="zh-CN" sz="2000"/>
              <a:t>es </a:t>
            </a:r>
            <a:r>
              <a:rPr lang="zh-CN" altLang="en-US" sz="2000"/>
              <a:t>自动生成</a:t>
            </a:r>
            <a:endParaRPr lang="zh-CN" altLang="en-US" sz="2000"/>
          </a:p>
          <a:p>
            <a:pPr indent="0"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ldLvl="0" animBg="1"/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源数据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2" name="图片 1" descr="Xnip2020-07-10_12-43-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15" y="1034415"/>
            <a:ext cx="9134475" cy="4242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tags/tag1.xml><?xml version="1.0" encoding="utf-8"?>
<p:tagLst xmlns:p="http://schemas.openxmlformats.org/presentationml/2006/main">
  <p:tag name="MH" val="20151219112149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51219112149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51219112149"/>
  <p:tag name="MH_LIBRARY" val="GRAPHIC"/>
  <p:tag name="MH_TYPE" val="Other"/>
  <p:tag name="MH_ORDER" val="4"/>
</p:tagLst>
</file>

<file path=ppt/tags/tag4.xml><?xml version="1.0" encoding="utf-8"?>
<p:tagLst xmlns:p="http://schemas.openxmlformats.org/presentationml/2006/main">
  <p:tag name="MH" val="20151219112149"/>
  <p:tag name="MH_LIBRARY" val="GRAPHIC"/>
  <p:tag name="MH_TYPE" val="Other"/>
  <p:tag name="MH_ORDER" val="5"/>
</p:tagLst>
</file>

<file path=ppt/tags/tag5.xml><?xml version="1.0" encoding="utf-8"?>
<p:tagLst xmlns:p="http://schemas.openxmlformats.org/presentationml/2006/main">
  <p:tag name="MH" val="20151219112149"/>
  <p:tag name="MH_LIBRARY" val="GRAPHIC"/>
  <p:tag name="MH_TYPE" val="Other"/>
  <p:tag name="MH_ORDER" val="6"/>
</p:tagLst>
</file>

<file path=ppt/tags/tag6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2"/>
</p:tagLst>
</file>

<file path=ppt/tags/tag7.xml><?xml version="1.0" encoding="utf-8"?>
<p:tagLst xmlns:p="http://schemas.openxmlformats.org/presentationml/2006/main">
  <p:tag name="MH" val="20151219112149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51219112149"/>
  <p:tag name="MH_LIBRARY" val="GRAPHIC"/>
  <p:tag name="MH_TYPE" val="Other"/>
  <p:tag name="MH_ORDER" val="8"/>
</p:tagLst>
</file>

<file path=ppt/tags/tag9.xml><?xml version="1.0" encoding="utf-8"?>
<p:tagLst xmlns:p="http://schemas.openxmlformats.org/presentationml/2006/main">
  <p:tag name="MH" val="2015121911214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8286</Words>
  <Application>WPS 演示</Application>
  <PresentationFormat>自定义</PresentationFormat>
  <Paragraphs>1165</Paragraphs>
  <Slides>61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9" baseType="lpstr">
      <vt:lpstr>Arial</vt:lpstr>
      <vt:lpstr>方正书宋_GBK</vt:lpstr>
      <vt:lpstr>Wingdings</vt:lpstr>
      <vt:lpstr>Impact MT Std</vt:lpstr>
      <vt:lpstr>苹方-简</vt:lpstr>
      <vt:lpstr>微软雅黑</vt:lpstr>
      <vt:lpstr>Calibri</vt:lpstr>
      <vt:lpstr>宋体</vt:lpstr>
      <vt:lpstr>方正兰亭黑简体</vt:lpstr>
      <vt:lpstr>LilyUPC</vt:lpstr>
      <vt:lpstr>仿宋_GB2312</vt:lpstr>
      <vt:lpstr>方正仿宋_GBK</vt:lpstr>
      <vt:lpstr>方正兰亭超细黑简体</vt:lpstr>
      <vt:lpstr>冬青黑体简体中文</vt:lpstr>
      <vt:lpstr>Impact</vt:lpstr>
      <vt:lpstr>汉仪旗黑</vt:lpstr>
      <vt:lpstr>Wingdings</vt:lpstr>
      <vt:lpstr>Gill Sans</vt:lpstr>
      <vt:lpstr>Agency FB</vt:lpstr>
      <vt:lpstr>BrowalliaUPC</vt:lpstr>
      <vt:lpstr>Segoe UI Semilight</vt:lpstr>
      <vt:lpstr>Lato Light</vt:lpstr>
      <vt:lpstr>UKIJ Qolyazma</vt:lpstr>
      <vt:lpstr>汉仪书宋二KW</vt:lpstr>
      <vt:lpstr>Helvetica Neue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dara</cp:lastModifiedBy>
  <cp:revision>83</cp:revision>
  <dcterms:created xsi:type="dcterms:W3CDTF">2020-07-13T17:18:07Z</dcterms:created>
  <dcterms:modified xsi:type="dcterms:W3CDTF">2020-07-13T17:18:07Z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